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  <p:sldMasterId id="2147483674" r:id="rId2"/>
  </p:sldMasterIdLst>
  <p:notesMasterIdLst>
    <p:notesMasterId r:id="rId70"/>
  </p:notesMasterIdLst>
  <p:handoutMasterIdLst>
    <p:handoutMasterId r:id="rId71"/>
  </p:handoutMasterIdLst>
  <p:sldIdLst>
    <p:sldId id="505" r:id="rId3"/>
    <p:sldId id="496" r:id="rId4"/>
    <p:sldId id="579" r:id="rId5"/>
    <p:sldId id="365" r:id="rId6"/>
    <p:sldId id="506" r:id="rId7"/>
    <p:sldId id="466" r:id="rId8"/>
    <p:sldId id="465" r:id="rId9"/>
    <p:sldId id="481" r:id="rId10"/>
    <p:sldId id="480" r:id="rId11"/>
    <p:sldId id="463" r:id="rId12"/>
    <p:sldId id="385" r:id="rId13"/>
    <p:sldId id="405" r:id="rId14"/>
    <p:sldId id="500" r:id="rId15"/>
    <p:sldId id="543" r:id="rId16"/>
    <p:sldId id="467" r:id="rId17"/>
    <p:sldId id="542" r:id="rId18"/>
    <p:sldId id="541" r:id="rId19"/>
    <p:sldId id="518" r:id="rId20"/>
    <p:sldId id="516" r:id="rId21"/>
    <p:sldId id="535" r:id="rId22"/>
    <p:sldId id="402" r:id="rId23"/>
    <p:sldId id="482" r:id="rId24"/>
    <p:sldId id="544" r:id="rId25"/>
    <p:sldId id="469" r:id="rId26"/>
    <p:sldId id="357" r:id="rId27"/>
    <p:sldId id="533" r:id="rId28"/>
    <p:sldId id="521" r:id="rId29"/>
    <p:sldId id="578" r:id="rId30"/>
    <p:sldId id="460" r:id="rId31"/>
    <p:sldId id="498" r:id="rId32"/>
    <p:sldId id="545" r:id="rId33"/>
    <p:sldId id="546" r:id="rId34"/>
    <p:sldId id="547" r:id="rId35"/>
    <p:sldId id="548" r:id="rId36"/>
    <p:sldId id="549" r:id="rId37"/>
    <p:sldId id="550" r:id="rId38"/>
    <p:sldId id="551" r:id="rId39"/>
    <p:sldId id="552" r:id="rId40"/>
    <p:sldId id="553" r:id="rId41"/>
    <p:sldId id="554" r:id="rId42"/>
    <p:sldId id="555" r:id="rId43"/>
    <p:sldId id="556" r:id="rId44"/>
    <p:sldId id="538" r:id="rId45"/>
    <p:sldId id="557" r:id="rId46"/>
    <p:sldId id="558" r:id="rId47"/>
    <p:sldId id="559" r:id="rId48"/>
    <p:sldId id="560" r:id="rId49"/>
    <p:sldId id="561" r:id="rId50"/>
    <p:sldId id="562" r:id="rId51"/>
    <p:sldId id="563" r:id="rId52"/>
    <p:sldId id="564" r:id="rId53"/>
    <p:sldId id="565" r:id="rId54"/>
    <p:sldId id="566" r:id="rId55"/>
    <p:sldId id="567" r:id="rId56"/>
    <p:sldId id="568" r:id="rId57"/>
    <p:sldId id="569" r:id="rId58"/>
    <p:sldId id="570" r:id="rId59"/>
    <p:sldId id="571" r:id="rId60"/>
    <p:sldId id="572" r:id="rId61"/>
    <p:sldId id="573" r:id="rId62"/>
    <p:sldId id="574" r:id="rId63"/>
    <p:sldId id="575" r:id="rId64"/>
    <p:sldId id="576" r:id="rId65"/>
    <p:sldId id="577" r:id="rId66"/>
    <p:sldId id="406" r:id="rId67"/>
    <p:sldId id="422" r:id="rId68"/>
    <p:sldId id="459" r:id="rId69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CB3D"/>
    <a:srgbClr val="1779B5"/>
    <a:srgbClr val="9E2E5E"/>
    <a:srgbClr val="993366"/>
    <a:srgbClr val="178AD9"/>
    <a:srgbClr val="FFCC00"/>
    <a:srgbClr val="003296"/>
    <a:srgbClr val="CCBFAC"/>
    <a:srgbClr val="C3B9B1"/>
    <a:srgbClr val="431D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3729" autoAdjust="0"/>
  </p:normalViewPr>
  <p:slideViewPr>
    <p:cSldViewPr snapToGrid="0">
      <p:cViewPr varScale="1">
        <p:scale>
          <a:sx n="134" d="100"/>
          <a:sy n="134" d="100"/>
        </p:scale>
        <p:origin x="208" y="5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9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30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8BB8D4E-F334-4DF5-A184-1F0D71471DE9}" type="datetimeFigureOut">
              <a:rPr lang="en-US" smtClean="0"/>
              <a:t>10/8/20</a:t>
            </a:fld>
            <a:endParaRPr lang="es-C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806F0E9-086D-4398-8EFD-519CE6FBB661}" type="slidenum">
              <a:rPr lang="en-US" smtClean="0"/>
              <a:t>‹#›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58516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4A4682E-1057-437A-B6AC-6F763F429ED7}" type="datetimeFigureOut">
              <a:rPr lang="en-US"/>
              <a:t>10/8/20</a:t>
            </a:fld>
            <a:endParaRPr lang="es-CO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69B21B3-C497-4982-8924-9BD3852AE58E}" type="slidenum">
              <a:rPr lang="en-US"/>
              <a:t>‹#›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94899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068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0393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z="1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324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1329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1329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1329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0393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1270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DC226-C458-45A5-B2D0-08664DFA43B6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8300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B606FB-2ED3-4D02-B2C9-EF8C2ED37F93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5770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ctr" latinLnBrk="0" hangingPunct="1"/>
            <a:r>
              <a:rPr lang="en-US" sz="10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Service</a:t>
            </a:r>
            <a:r>
              <a:rPr lang="en-US" sz="10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Learning - </a:t>
            </a:r>
            <a:r>
              <a:rPr lang="en-US" sz="10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Usually</a:t>
            </a:r>
            <a:r>
              <a:rPr lang="en-US" sz="10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incorporated into a history course</a:t>
            </a:r>
            <a:endParaRPr lang="en-US" sz="10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en-US" sz="10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Career Pathway Selection</a:t>
            </a:r>
            <a:r>
              <a:rPr lang="en-US" sz="10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US" sz="10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Conversation</a:t>
            </a:r>
            <a:r>
              <a:rPr lang="en-US" sz="10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high school counselor</a:t>
            </a:r>
            <a:endParaRPr lang="en-US" sz="1000" b="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B606FB-2ED3-4D02-B2C9-EF8C2ED37F93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074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922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DC226-C458-45A5-B2D0-08664DFA43B6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8300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1329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1329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1329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0393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1329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1329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1329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1329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132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9223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1329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1329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0393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9181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8154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8154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8154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8154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8154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815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5445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8154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1329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1329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1329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0393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81541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13296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13296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8154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132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03937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13296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03937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47395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47395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47395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13296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Importance</a:t>
            </a:r>
            <a:r>
              <a:rPr lang="en-US" baseline="0" dirty="0"/>
              <a:t> of a routine – talk about an agenda to know when things are due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13296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49243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49243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492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03937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47395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03937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92237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11841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1962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196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473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1329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21B3-C497-4982-8924-9BD3852AE58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132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un rising over grassy hills" title="Slide Design Pictur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" y="0"/>
            <a:ext cx="12188699" cy="4799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ltGray">
          <a:xfrm>
            <a:off x="-2" y="4754880"/>
            <a:ext cx="12192002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kern="0" dirty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6" name="Rectangle 5"/>
          <p:cNvSpPr/>
          <p:nvPr/>
        </p:nvSpPr>
        <p:spPr bwMode="white">
          <a:xfrm>
            <a:off x="-127" y="4724400"/>
            <a:ext cx="12188826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dirty="0">
              <a:solidFill>
                <a:srgbClr val="C9D0E5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4800600"/>
            <a:ext cx="9144002" cy="11430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943600"/>
            <a:ext cx="9144002" cy="762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8100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Alternate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kern="0" dirty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892" y="685800"/>
            <a:ext cx="637032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en-US">
                <a:solidFill>
                  <a:srgbClr val="263050"/>
                </a:solidFill>
              </a:rPr>
              <a:pPr/>
              <a:t>10/8/20</a:t>
            </a:fld>
            <a:endParaRPr dirty="0">
              <a:solidFill>
                <a:srgbClr val="26305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>
              <a:solidFill>
                <a:srgbClr val="F2F2F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>
                <a:solidFill>
                  <a:srgbClr val="263050"/>
                </a:solidFill>
              </a:rPr>
              <a:pPr/>
              <a:t>‹#›</a:t>
            </a:fld>
            <a:endParaRPr dirty="0">
              <a:solidFill>
                <a:srgbClr val="263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56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731520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kern="0" dirty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3214" y="2362200"/>
            <a:ext cx="3200400" cy="1993392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73152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3214" y="4355592"/>
            <a:ext cx="3200400" cy="164461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srgbClr val="F2F2F2"/>
                </a:solidFill>
              </a:rPr>
              <a:pPr/>
              <a:t>10/8/20</a:t>
            </a:fld>
            <a:endParaRPr dirty="0">
              <a:solidFill>
                <a:srgbClr val="F2F2F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>
              <a:solidFill>
                <a:srgbClr val="F2F2F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srgbClr val="F2F2F2"/>
                </a:solidFill>
              </a:rPr>
              <a:pPr/>
              <a:t>‹#›</a:t>
            </a:fld>
            <a:endParaRPr dirty="0">
              <a:solidFill>
                <a:srgbClr val="F2F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26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srgbClr val="F2F2F2"/>
                </a:solidFill>
              </a:rPr>
              <a:pPr/>
              <a:t>10/8/20</a:t>
            </a:fld>
            <a:endParaRPr dirty="0">
              <a:solidFill>
                <a:srgbClr val="F2F2F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>
              <a:solidFill>
                <a:srgbClr val="F2F2F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srgbClr val="F2F2F2"/>
                </a:solidFill>
              </a:rPr>
              <a:pPr/>
              <a:t>‹#›</a:t>
            </a:fld>
            <a:endParaRPr dirty="0">
              <a:solidFill>
                <a:srgbClr val="F2F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81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srgbClr val="F2F2F2"/>
                </a:solidFill>
              </a:rPr>
              <a:pPr/>
              <a:t>10/8/20</a:t>
            </a:fld>
            <a:endParaRPr dirty="0">
              <a:solidFill>
                <a:srgbClr val="F2F2F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>
              <a:solidFill>
                <a:srgbClr val="F2F2F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srgbClr val="F2F2F2"/>
                </a:solidFill>
              </a:rPr>
              <a:pPr/>
              <a:t>‹#›</a:t>
            </a:fld>
            <a:endParaRPr dirty="0">
              <a:solidFill>
                <a:srgbClr val="F2F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72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F713-3502-4B38-8A1E-477921C73A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37296-68F1-4E86-9D97-A3F546B5CF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019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F713-3502-4B38-8A1E-477921C73A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37296-68F1-4E86-9D97-A3F546B5CF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2314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F713-3502-4B38-8A1E-477921C73A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37296-68F1-4E86-9D97-A3F546B5CF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401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F713-3502-4B38-8A1E-477921C73A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37296-68F1-4E86-9D97-A3F546B5CF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865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F713-3502-4B38-8A1E-477921C73A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37296-68F1-4E86-9D97-A3F546B5CF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7009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F713-3502-4B38-8A1E-477921C73A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37296-68F1-4E86-9D97-A3F546B5CF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393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srgbClr val="F2F2F2"/>
                </a:solidFill>
              </a:rPr>
              <a:pPr/>
              <a:t>10/8/20</a:t>
            </a:fld>
            <a:endParaRPr dirty="0">
              <a:solidFill>
                <a:srgbClr val="F2F2F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>
              <a:solidFill>
                <a:srgbClr val="F2F2F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srgbClr val="F2F2F2"/>
                </a:solidFill>
              </a:rPr>
              <a:pPr/>
              <a:t>‹#›</a:t>
            </a:fld>
            <a:endParaRPr dirty="0">
              <a:solidFill>
                <a:srgbClr val="F2F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81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F713-3502-4B38-8A1E-477921C73A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37296-68F1-4E86-9D97-A3F546B5CF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6859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F713-3502-4B38-8A1E-477921C73A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37296-68F1-4E86-9D97-A3F546B5CF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027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F713-3502-4B38-8A1E-477921C73A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37296-68F1-4E86-9D97-A3F546B5CF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8769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F713-3502-4B38-8A1E-477921C73A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37296-68F1-4E86-9D97-A3F546B5CF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6061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F713-3502-4B38-8A1E-477921C73A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37296-68F1-4E86-9D97-A3F546B5CF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803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0"/>
            <a:ext cx="12188826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ern="0" dirty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-1" y="4114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dirty="0">
              <a:solidFill>
                <a:srgbClr val="C9D0E5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>
              <a:defRPr sz="5200" b="0"/>
            </a:lvl1pPr>
          </a:lstStyle>
          <a:p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3810000"/>
            <a:ext cx="9144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srgbClr val="F2F2F2"/>
                </a:solidFill>
              </a:rPr>
              <a:pPr/>
              <a:t>10/8/20</a:t>
            </a:fld>
            <a:endParaRPr dirty="0">
              <a:solidFill>
                <a:srgbClr val="F2F2F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>
              <a:solidFill>
                <a:srgbClr val="F2F2F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srgbClr val="F2F2F2"/>
                </a:solidFill>
              </a:rPr>
              <a:pPr/>
              <a:t>‹#›</a:t>
            </a:fld>
            <a:endParaRPr dirty="0">
              <a:solidFill>
                <a:srgbClr val="F2F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84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lternate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>
              <a:defRPr sz="5200" b="0">
                <a:solidFill>
                  <a:schemeClr val="tx1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3810000"/>
            <a:ext cx="9144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en-US">
                <a:solidFill>
                  <a:srgbClr val="F2F2F2"/>
                </a:solidFill>
              </a:rPr>
              <a:pPr/>
              <a:t>10/8/20</a:t>
            </a:fld>
            <a:endParaRPr dirty="0">
              <a:solidFill>
                <a:srgbClr val="F2F2F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dirty="0">
              <a:solidFill>
                <a:srgbClr val="F2F2F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>
                <a:solidFill>
                  <a:srgbClr val="F2F2F2"/>
                </a:solidFill>
              </a:rPr>
              <a:pPr/>
              <a:t>‹#›</a:t>
            </a:fld>
            <a:endParaRPr dirty="0">
              <a:solidFill>
                <a:srgbClr val="F2F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08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D43D-6574-4C7B-808D-C6C12215A4D4}" type="datetimeFigureOut">
              <a:rPr lang="en-US">
                <a:solidFill>
                  <a:srgbClr val="F2F2F2"/>
                </a:solidFill>
              </a:rPr>
              <a:pPr/>
              <a:t>10/8/20</a:t>
            </a:fld>
            <a:endParaRPr dirty="0">
              <a:solidFill>
                <a:srgbClr val="F2F2F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>
              <a:solidFill>
                <a:srgbClr val="F2F2F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CE5F2-81AA-4605-B028-6FBA391056AF}" type="slidenum">
              <a:rPr>
                <a:solidFill>
                  <a:srgbClr val="F2F2F2"/>
                </a:solidFill>
              </a:rPr>
              <a:pPr/>
              <a:t>‹#›</a:t>
            </a:fld>
            <a:endParaRPr dirty="0">
              <a:solidFill>
                <a:srgbClr val="F2F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61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srgbClr val="F2F2F2"/>
                </a:solidFill>
              </a:rPr>
              <a:pPr/>
              <a:t>10/8/20</a:t>
            </a:fld>
            <a:endParaRPr dirty="0">
              <a:solidFill>
                <a:srgbClr val="F2F2F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>
              <a:solidFill>
                <a:srgbClr val="F2F2F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srgbClr val="F2F2F2"/>
                </a:solidFill>
              </a:rPr>
              <a:pPr/>
              <a:t>‹#›</a:t>
            </a:fld>
            <a:endParaRPr dirty="0">
              <a:solidFill>
                <a:srgbClr val="F2F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15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srgbClr val="F2F2F2"/>
                </a:solidFill>
              </a:rPr>
              <a:pPr/>
              <a:t>10/8/20</a:t>
            </a:fld>
            <a:endParaRPr dirty="0">
              <a:solidFill>
                <a:srgbClr val="F2F2F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>
              <a:solidFill>
                <a:srgbClr val="F2F2F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srgbClr val="F2F2F2"/>
                </a:solidFill>
              </a:rPr>
              <a:pPr/>
              <a:t>‹#›</a:t>
            </a:fld>
            <a:endParaRPr dirty="0">
              <a:solidFill>
                <a:srgbClr val="F2F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0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en-US">
                <a:solidFill>
                  <a:srgbClr val="263050"/>
                </a:solidFill>
              </a:rPr>
              <a:pPr/>
              <a:t>10/8/20</a:t>
            </a:fld>
            <a:endParaRPr dirty="0">
              <a:solidFill>
                <a:srgbClr val="26305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dirty="0">
              <a:solidFill>
                <a:srgbClr val="263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>
                <a:solidFill>
                  <a:srgbClr val="263050"/>
                </a:solidFill>
              </a:rPr>
              <a:pPr/>
              <a:t>‹#›</a:t>
            </a:fld>
            <a:endParaRPr dirty="0">
              <a:solidFill>
                <a:srgbClr val="263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17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4212" y="685800"/>
            <a:ext cx="7239001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srgbClr val="F2F2F2"/>
                </a:solidFill>
              </a:rPr>
              <a:pPr/>
              <a:t>10/8/20</a:t>
            </a:fld>
            <a:endParaRPr dirty="0">
              <a:solidFill>
                <a:srgbClr val="F2F2F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>
              <a:solidFill>
                <a:srgbClr val="F2F2F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srgbClr val="F2F2F2"/>
                </a:solidFill>
              </a:rPr>
              <a:pPr/>
              <a:t>‹#›</a:t>
            </a:fld>
            <a:endParaRPr dirty="0">
              <a:solidFill>
                <a:srgbClr val="F2F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92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1587" y="6583680"/>
            <a:ext cx="12188826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ern="0" dirty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587" y="65836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dirty="0">
              <a:solidFill>
                <a:srgbClr val="C9D0E5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pPr defTabSz="914400"/>
            <a:fld id="{9E583DDF-CA54-461A-A486-592D2374C532}" type="datetimeFigureOut">
              <a:rPr lang="en-US">
                <a:solidFill>
                  <a:srgbClr val="F2F2F2"/>
                </a:solidFill>
              </a:rPr>
              <a:pPr defTabSz="914400"/>
              <a:t>10/8/20</a:t>
            </a:fld>
            <a:endParaRPr dirty="0">
              <a:solidFill>
                <a:srgbClr val="F2F2F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bg2"/>
                </a:solidFill>
              </a:defRPr>
            </a:lvl1pPr>
          </a:lstStyle>
          <a:p>
            <a:pPr defTabSz="914400"/>
            <a:endParaRPr dirty="0">
              <a:solidFill>
                <a:srgbClr val="F2F2F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pPr defTabSz="914400"/>
            <a:fld id="{CA8D9AD5-F248-4919-864A-CFD76CC027D6}" type="slidenum">
              <a:rPr>
                <a:solidFill>
                  <a:srgbClr val="F2F2F2"/>
                </a:solidFill>
              </a:rPr>
              <a:pPr defTabSz="914400"/>
              <a:t>‹#›</a:t>
            </a:fld>
            <a:endParaRPr dirty="0">
              <a:solidFill>
                <a:srgbClr val="F2F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561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100000"/>
        <a:buFont typeface="Arial" pitchFamily="34" charset="0"/>
        <a:buChar char="▪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100000"/>
        <a:buFont typeface="Arial" pitchFamily="34" charset="0"/>
        <a:buChar char="▪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B30F713-3502-4B38-8A1E-477921C73A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10/8/20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0537296-68F1-4E86-9D97-A3F546B5CF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862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microsoft.com/office/2007/relationships/hdphoto" Target="../media/hdphoto5.wdp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6.jpe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8.png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microsoft.com/office/2007/relationships/hdphoto" Target="../media/hdphoto6.wdp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1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3.gif"/><Relationship Id="rId5" Type="http://schemas.microsoft.com/office/2007/relationships/hdphoto" Target="../media/hdphoto6.wdp"/><Relationship Id="rId4" Type="http://schemas.openxmlformats.org/officeDocument/2006/relationships/image" Target="../media/image47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4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6.jpeg"/><Relationship Id="rId5" Type="http://schemas.openxmlformats.org/officeDocument/2006/relationships/image" Target="../media/image22.jpeg"/><Relationship Id="rId4" Type="http://schemas.openxmlformats.org/officeDocument/2006/relationships/image" Target="../media/image8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microsoft.com/office/2007/relationships/hdphoto" Target="../media/hdphoto7.wdp"/><Relationship Id="rId4" Type="http://schemas.openxmlformats.org/officeDocument/2006/relationships/image" Target="../media/image9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5" Type="http://schemas.openxmlformats.org/officeDocument/2006/relationships/image" Target="../media/image92.png"/><Relationship Id="rId4" Type="http://schemas.openxmlformats.org/officeDocument/2006/relationships/image" Target="../media/image1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5.png"/><Relationship Id="rId7" Type="http://schemas.microsoft.com/office/2007/relationships/hdphoto" Target="../media/hdphoto9.wdp"/><Relationship Id="rId12" Type="http://schemas.openxmlformats.org/officeDocument/2006/relationships/image" Target="../media/image10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2.png"/><Relationship Id="rId5" Type="http://schemas.openxmlformats.org/officeDocument/2006/relationships/image" Target="../media/image97.png"/><Relationship Id="rId10" Type="http://schemas.openxmlformats.org/officeDocument/2006/relationships/image" Target="../media/image101.png"/><Relationship Id="rId4" Type="http://schemas.openxmlformats.org/officeDocument/2006/relationships/image" Target="../media/image96.png"/><Relationship Id="rId9" Type="http://schemas.openxmlformats.org/officeDocument/2006/relationships/image" Target="../media/image10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5.png"/><Relationship Id="rId7" Type="http://schemas.microsoft.com/office/2007/relationships/hdphoto" Target="../media/hdphoto9.wdp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9.png"/><Relationship Id="rId4" Type="http://schemas.openxmlformats.org/officeDocument/2006/relationships/image" Target="../media/image9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3.png"/><Relationship Id="rId4" Type="http://schemas.openxmlformats.org/officeDocument/2006/relationships/image" Target="../media/image10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jpeg"/><Relationship Id="rId4" Type="http://schemas.openxmlformats.org/officeDocument/2006/relationships/image" Target="../media/image10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g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04.jpeg"/><Relationship Id="rId4" Type="http://schemas.microsoft.com/office/2007/relationships/hdphoto" Target="../media/hdphoto10.wdp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2.jpe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microsoft.com/office/2007/relationships/hdphoto" Target="../media/hdphoto4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microsoft.com/office/2007/relationships/hdphoto" Target="../media/hdphoto2.wdp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156591"/>
            <a:ext cx="5334000" cy="3121025"/>
          </a:xfrm>
        </p:spPr>
        <p:txBody>
          <a:bodyPr wrap="square">
            <a:normAutofit fontScale="90000"/>
          </a:bodyPr>
          <a:lstStyle/>
          <a:p>
            <a:pPr algn="ctr"/>
            <a:r>
              <a:rPr lang="es-CO" sz="65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Preparación para la Universidad y las Carreras</a:t>
            </a:r>
            <a:endParaRPr lang="es-CO" sz="3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  <a:cs typeface="Aparajita" panose="020B0604020202020204" pitchFamily="34" charset="0"/>
            </a:endParaRPr>
          </a:p>
        </p:txBody>
      </p:sp>
      <p:pic>
        <p:nvPicPr>
          <p:cNvPr id="14" name="Picture 2" descr="http://home.lausd.net/ourpages/auto/2014/6/6/56717223/LAUSD%20logo_whi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8" y="106292"/>
            <a:ext cx="1464868" cy="150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511" y="0"/>
            <a:ext cx="6694487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035928" y="35102"/>
            <a:ext cx="30353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USC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056" y="5202937"/>
            <a:ext cx="2346145" cy="1517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212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430" y="1689668"/>
            <a:ext cx="11682453" cy="2246769"/>
          </a:xfrm>
          <a:prstGeom prst="rect">
            <a:avLst/>
          </a:prstGeom>
          <a:solidFill>
            <a:srgbClr val="00329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1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Beneficios</a:t>
            </a:r>
            <a:endParaRPr lang="es-CO" sz="1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  <a:cs typeface="Iskoola Pota" panose="020B0502040204020203" pitchFamily="34" charset="0"/>
            </a:endParaRPr>
          </a:p>
        </p:txBody>
      </p:sp>
      <p:pic>
        <p:nvPicPr>
          <p:cNvPr id="1026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10" y="4766361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074" y="4728755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430" y="5361314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085" y="5375168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264" y="4766361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332" y="5652654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5136" y="4752507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912" y="5665718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39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9309381" y="2339736"/>
            <a:ext cx="2412927" cy="1633333"/>
          </a:xfrm>
          <a:prstGeom prst="rect">
            <a:avLst/>
          </a:prstGeom>
          <a:solidFill>
            <a:srgbClr val="2A2A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27649" y="4399766"/>
            <a:ext cx="2412927" cy="1633333"/>
          </a:xfrm>
          <a:prstGeom prst="rect">
            <a:avLst/>
          </a:prstGeom>
          <a:solidFill>
            <a:srgbClr val="2A2A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dirty="0"/>
          </a:p>
        </p:txBody>
      </p:sp>
      <p:pic>
        <p:nvPicPr>
          <p:cNvPr id="3078" name="Picture 6" descr="http://www.thebuyerscounsel.com/Neighborhoods/ar1263850926104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892" y="4430195"/>
            <a:ext cx="2440929" cy="162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financialtribune.com/sites/default/files/field/image/12_Network_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5030" r="1316" b="7171"/>
          <a:stretch/>
        </p:blipFill>
        <p:spPr bwMode="auto">
          <a:xfrm>
            <a:off x="3514535" y="4402524"/>
            <a:ext cx="2417782" cy="162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thermolabnutra.com/images/knowledge-centre/knowledge-banner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3" t="12146" r="16514"/>
          <a:stretch/>
        </p:blipFill>
        <p:spPr bwMode="auto">
          <a:xfrm>
            <a:off x="527651" y="2375898"/>
            <a:ext cx="2484211" cy="162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api.ning.com/files/tei6Zvghx21QwzC7LUfyHeMNRWQnWfpR4U37aYgpsjUTsk-nRCKce3bJiaKPOkDq9unA07i5Y9Mg7pPZJgGvhuonxSnwYyrh/World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5" b="7407"/>
          <a:stretch/>
        </p:blipFill>
        <p:spPr bwMode="auto">
          <a:xfrm>
            <a:off x="9351372" y="4430195"/>
            <a:ext cx="2360620" cy="158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04653" y="4402524"/>
            <a:ext cx="2437547" cy="1645627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es-CO" sz="3600" b="1" dirty="0">
                <a:latin typeface="Times New Roman" panose="02020603050405020304" pitchFamily="18" charset="0"/>
              </a:rPr>
              <a:t>Aumentar las redes de contactos</a:t>
            </a:r>
            <a:endParaRPr lang="es-CO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www.ehove.net/content/images/AE-Careers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6" t="10097" r="15316" b="5985"/>
          <a:stretch/>
        </p:blipFill>
        <p:spPr bwMode="auto">
          <a:xfrm>
            <a:off x="3524420" y="2339736"/>
            <a:ext cx="2437547" cy="163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527651" y="2346703"/>
            <a:ext cx="2496203" cy="165246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s-CO" sz="3000" b="1" dirty="0">
                <a:latin typeface="Times New Roman" panose="02020603050405020304" pitchFamily="18" charset="0"/>
              </a:rPr>
              <a:t>Adquirir conocimientos</a:t>
            </a:r>
            <a:endParaRPr lang="es-CO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309380" y="4430195"/>
            <a:ext cx="2444603" cy="161207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es-CO" sz="3600" b="1" dirty="0">
                <a:latin typeface="Times New Roman" panose="02020603050405020304" pitchFamily="18" charset="0"/>
              </a:rPr>
              <a:t>Ampliar los horizontes</a:t>
            </a:r>
            <a:endParaRPr lang="es-CO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1" b="10217"/>
          <a:stretch/>
        </p:blipFill>
        <p:spPr>
          <a:xfrm>
            <a:off x="6456893" y="2340920"/>
            <a:ext cx="2440929" cy="163466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467620" y="2375897"/>
            <a:ext cx="2440929" cy="1623274"/>
          </a:xfrm>
          <a:prstGeom prst="rect">
            <a:avLst/>
          </a:prstGeom>
          <a:solidFill>
            <a:srgbClr val="9735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s-CO" sz="3200" b="1" dirty="0">
                <a:latin typeface="Times New Roman" panose="02020603050405020304" pitchFamily="18" charset="0"/>
              </a:rPr>
              <a:t>Aumentar futuros ingresos</a:t>
            </a:r>
            <a:endParaRPr lang="es-CO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524418" y="2352306"/>
            <a:ext cx="2437549" cy="1623274"/>
          </a:xfrm>
          <a:prstGeom prst="rect">
            <a:avLst/>
          </a:prstGeom>
          <a:solidFill>
            <a:srgbClr val="009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20000"/>
          </a:bodyPr>
          <a:lstStyle/>
          <a:p>
            <a:pPr algn="ctr"/>
            <a:r>
              <a:rPr lang="es-CO" sz="3200" b="1" dirty="0">
                <a:latin typeface="Times New Roman" panose="02020603050405020304" pitchFamily="18" charset="0"/>
              </a:rPr>
              <a:t>Estar preparado para las carreras</a:t>
            </a:r>
            <a:endParaRPr lang="es-CO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46166" y="4430195"/>
            <a:ext cx="2451656" cy="1623274"/>
          </a:xfrm>
          <a:prstGeom prst="rect">
            <a:avLst/>
          </a:prstGeom>
          <a:solidFill>
            <a:srgbClr val="7C35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s-CO" sz="3200" b="1" dirty="0">
                <a:latin typeface="Times New Roman" panose="02020603050405020304" pitchFamily="18" charset="0"/>
              </a:rPr>
              <a:t>Garantizar un futuro mejor</a:t>
            </a:r>
            <a:endParaRPr lang="es-CO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80970" y="817064"/>
            <a:ext cx="10832123" cy="12661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O" altLang="en-US" sz="7200" b="1" dirty="0">
                <a:solidFill>
                  <a:schemeClr val="tx2">
                    <a:lumMod val="50000"/>
                  </a:schemeClr>
                </a:solidFill>
                <a:latin typeface="Aharoni" panose="02010803020104030203" pitchFamily="2" charset="-79"/>
              </a:rPr>
              <a:t>BENEFICIOS</a:t>
            </a:r>
            <a:endParaRPr lang="es-CO" altLang="en-US" sz="7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299065" y="2339736"/>
            <a:ext cx="2412927" cy="1633333"/>
            <a:chOff x="9341056" y="295247"/>
            <a:chExt cx="2412927" cy="1633333"/>
          </a:xfrm>
        </p:grpSpPr>
        <p:sp>
          <p:nvSpPr>
            <p:cNvPr id="23" name="Rectangle 22"/>
            <p:cNvSpPr/>
            <p:nvPr/>
          </p:nvSpPr>
          <p:spPr>
            <a:xfrm>
              <a:off x="9341056" y="295247"/>
              <a:ext cx="2412927" cy="1633333"/>
            </a:xfrm>
            <a:prstGeom prst="rect">
              <a:avLst/>
            </a:prstGeom>
            <a:solidFill>
              <a:srgbClr val="2A2A2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1028" name="Picture 4" descr="http://www.iconsdb.com/icons/preview/black/question-mark-2-xxl.png"/>
            <p:cNvPicPr>
              <a:picLocks noChangeAspect="1" noChangeArrowheads="1"/>
            </p:cNvPicPr>
            <p:nvPr/>
          </p:nvPicPr>
          <p:blipFill>
            <a:blip r:embed="rId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9712" y="704106"/>
              <a:ext cx="815614" cy="815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527651" y="4397009"/>
            <a:ext cx="2412927" cy="1633333"/>
            <a:chOff x="610927" y="112565"/>
            <a:chExt cx="2412927" cy="1633333"/>
          </a:xfrm>
        </p:grpSpPr>
        <p:sp>
          <p:nvSpPr>
            <p:cNvPr id="22" name="Rectangle 21"/>
            <p:cNvSpPr/>
            <p:nvPr/>
          </p:nvSpPr>
          <p:spPr>
            <a:xfrm>
              <a:off x="610927" y="112565"/>
              <a:ext cx="2412927" cy="1633333"/>
            </a:xfrm>
            <a:prstGeom prst="rect">
              <a:avLst/>
            </a:prstGeom>
            <a:solidFill>
              <a:srgbClr val="2A2A2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14" name="Picture 4" descr="http://www.iconsdb.com/icons/preview/black/question-mark-2-xxl.png"/>
            <p:cNvPicPr>
              <a:picLocks noChangeAspect="1" noChangeArrowheads="1"/>
            </p:cNvPicPr>
            <p:nvPr/>
          </p:nvPicPr>
          <p:blipFill>
            <a:blip r:embed="rId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9583" y="521424"/>
              <a:ext cx="815614" cy="815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6440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6" grpId="0" animBg="1"/>
      <p:bldP spid="20" grpId="0" animBg="1"/>
      <p:bldP spid="19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http://wrightplacetv.com/wp-content/uploads/Medical_Career_Student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972" y="3304823"/>
            <a:ext cx="4316056" cy="287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1093" y="1571616"/>
            <a:ext cx="5798993" cy="4877866"/>
            <a:chOff x="-31093" y="1571616"/>
            <a:chExt cx="5798993" cy="4877866"/>
          </a:xfrm>
        </p:grpSpPr>
        <p:grpSp>
          <p:nvGrpSpPr>
            <p:cNvPr id="24" name="Group 23"/>
            <p:cNvGrpSpPr/>
            <p:nvPr/>
          </p:nvGrpSpPr>
          <p:grpSpPr>
            <a:xfrm>
              <a:off x="-31093" y="5747612"/>
              <a:ext cx="2575470" cy="701870"/>
              <a:chOff x="-34826" y="6030453"/>
              <a:chExt cx="2575470" cy="701870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>
                <a:off x="1867323" y="6030453"/>
                <a:ext cx="0" cy="591838"/>
              </a:xfrm>
              <a:prstGeom prst="line">
                <a:avLst/>
              </a:prstGeom>
              <a:ln w="19050">
                <a:solidFill>
                  <a:schemeClr val="tx2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Rectangle 25"/>
              <p:cNvSpPr/>
              <p:nvPr/>
            </p:nvSpPr>
            <p:spPr>
              <a:xfrm>
                <a:off x="1881964" y="6326372"/>
                <a:ext cx="658680" cy="295125"/>
              </a:xfrm>
              <a:prstGeom prst="rect">
                <a:avLst/>
              </a:prstGeom>
              <a:solidFill>
                <a:schemeClr val="tx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-34826" y="6209103"/>
                <a:ext cx="18062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CO" sz="1400" dirty="0">
                    <a:latin typeface="Calibri" panose="020F0502020204030204" pitchFamily="34" charset="0"/>
                  </a:rPr>
                  <a:t>Sin Diploma de la Escuela Preparatoria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558169" y="1571616"/>
              <a:ext cx="5209731" cy="4246625"/>
              <a:chOff x="0" y="0"/>
              <a:chExt cx="3328670" cy="3143518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0" y="208548"/>
                <a:ext cx="3328670" cy="2934970"/>
                <a:chOff x="0" y="64478"/>
                <a:chExt cx="3626057" cy="3288322"/>
              </a:xfrm>
            </p:grpSpPr>
            <p:pic>
              <p:nvPicPr>
                <p:cNvPr id="9" name="Picture 8"/>
                <p:cNvPicPr/>
                <p:nvPr/>
              </p:nvPicPr>
              <p:blipFill rotWithShape="1">
                <a:blip r:embed="rId4">
                  <a:biLevel thresh="2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90" t="18262" r="13429" b="5412"/>
                <a:stretch/>
              </p:blipFill>
              <p:spPr bwMode="auto">
                <a:xfrm>
                  <a:off x="0" y="129540"/>
                  <a:ext cx="3626057" cy="32232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10" name="Rectangle 9"/>
                <p:cNvSpPr/>
                <p:nvPr/>
              </p:nvSpPr>
              <p:spPr>
                <a:xfrm>
                  <a:off x="868662" y="64478"/>
                  <a:ext cx="2757377" cy="808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8" name="Text Box 30"/>
              <p:cNvSpPr txBox="1"/>
              <p:nvPr/>
            </p:nvSpPr>
            <p:spPr>
              <a:xfrm>
                <a:off x="200527" y="0"/>
                <a:ext cx="3048000" cy="280670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s-CO" sz="1400" b="1" i="1" dirty="0">
                    <a:effectLst/>
                    <a:latin typeface="Tw Cen MT"/>
                  </a:rPr>
                  <a:t>Consecución de Ingresos y Educación</a:t>
                </a:r>
                <a:endParaRPr lang="es-CO" sz="1100" dirty="0">
                  <a:effectLst/>
                  <a:ea typeface="Calibri"/>
                  <a:cs typeface="Times New Roman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1806218" y="6049373"/>
              <a:ext cx="9086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 b="1" dirty="0">
                  <a:solidFill>
                    <a:srgbClr val="F0F0F0"/>
                  </a:solidFill>
                  <a:latin typeface="Trebuchet MS" panose="020B0603020202020204" pitchFamily="34" charset="0"/>
                </a:rPr>
                <a:t>$23,940</a:t>
              </a:r>
              <a:endParaRPr lang="es-CO" sz="1200" b="1" dirty="0">
                <a:solidFill>
                  <a:srgbClr val="F0F0F0"/>
                </a:solidFill>
                <a:latin typeface="Trebuchet MS" panose="020B0603020202020204" pitchFamily="34" charset="0"/>
                <a:cs typeface="Estrangelo Edessa" panose="03080600000000000000" pitchFamily="66" charset="0"/>
              </a:endParaRPr>
            </a:p>
          </p:txBody>
        </p:sp>
      </p:grpSp>
      <p:pic>
        <p:nvPicPr>
          <p:cNvPr id="5126" name="Picture 10" descr="http://cliparts.co/cliparts/kcM/n54/kcMn54KG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" t="19553" r="4391" b="25844"/>
          <a:stretch>
            <a:fillRect/>
          </a:stretch>
        </p:blipFill>
        <p:spPr bwMode="auto">
          <a:xfrm rot="1023186">
            <a:off x="9292863" y="1592147"/>
            <a:ext cx="2378468" cy="137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864" y="466009"/>
            <a:ext cx="11248375" cy="992354"/>
          </a:xfrm>
          <a:prstGeom prst="rect">
            <a:avLst/>
          </a:prstGeom>
          <a:solidFill>
            <a:srgbClr val="D4C9BA"/>
          </a:solidFill>
        </p:spPr>
        <p:txBody>
          <a:bodyPr vert="horz" wrap="square" rtlCol="0">
            <a:normAutofit fontScale="77500" lnSpcReduction="20000"/>
          </a:bodyPr>
          <a:lstStyle/>
          <a:p>
            <a:pPr algn="ctr"/>
            <a:r>
              <a:rPr lang="es-CO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</a:rPr>
              <a:t>¿Por qué es importante graduarse preparado para la universidad y las carreras</a:t>
            </a:r>
            <a:r>
              <a:rPr lang="es-CO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?</a:t>
            </a:r>
            <a:endParaRPr lang="es-CO" sz="4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5863764" y="1950779"/>
            <a:ext cx="3274786" cy="42283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965700" algn="l"/>
              </a:tabLst>
            </a:pPr>
            <a:r>
              <a:rPr kumimoji="0" lang="es-CO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Doctor,</a:t>
            </a:r>
            <a:r>
              <a:rPr kumimoji="0" lang="es-CO" altLang="en-US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Dentista</a:t>
            </a:r>
            <a:endParaRPr kumimoji="0" lang="es-CO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65700" algn="l"/>
              </a:tabLst>
            </a:pPr>
            <a:endParaRPr kumimoji="0" lang="es-CO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dirty="0"/>
            </a:br>
            <a:endParaRPr kumimoji="0" lang="es-CO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5110194" y="2570414"/>
            <a:ext cx="2956379" cy="42283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965700" algn="l"/>
              </a:tabLst>
            </a:pPr>
            <a:r>
              <a:rPr kumimoji="0" lang="es-CO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Hospital</a:t>
            </a:r>
            <a:r>
              <a:rPr kumimoji="0" lang="es-CO" altLang="en-US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Administrador</a:t>
            </a:r>
            <a:endParaRPr kumimoji="0" lang="es-CO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65700" algn="l"/>
              </a:tabLst>
            </a:pPr>
            <a:endParaRPr kumimoji="0" lang="es-CO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4384220" y="3282569"/>
            <a:ext cx="3502479" cy="42283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 defTabSz="914400">
              <a:buFontTx/>
              <a:buChar char="•"/>
            </a:pPr>
            <a:r>
              <a:rPr lang="es-CO" altLang="en-US" sz="2000" b="1" dirty="0">
                <a:latin typeface="Calibri" pitchFamily="34" charset="0"/>
              </a:rPr>
              <a:t>Enfermera con título avanzado</a:t>
            </a:r>
            <a:endParaRPr lang="es-CO" altLang="en-US" sz="20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65700" algn="l"/>
              </a:tabLst>
            </a:pPr>
            <a:endParaRPr kumimoji="0" lang="es-CO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3998126" y="3982992"/>
            <a:ext cx="3274786" cy="42283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965700" algn="l"/>
              </a:tabLst>
            </a:pPr>
            <a:r>
              <a:rPr kumimoji="0" lang="es-CO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Asistente bajo la supervisión de un doctor</a:t>
            </a:r>
            <a:endParaRPr kumimoji="0" lang="es-CO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65700" algn="l"/>
              </a:tabLst>
            </a:pPr>
            <a:endParaRPr kumimoji="0" lang="es-CO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3472803" y="4715373"/>
            <a:ext cx="3274786" cy="42283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965700" algn="l"/>
              </a:tabLst>
            </a:pPr>
            <a:r>
              <a:rPr kumimoji="0" lang="es-CO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Higienista Dental</a:t>
            </a:r>
            <a:endParaRPr kumimoji="0" lang="es-CO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65700" algn="l"/>
              </a:tabLst>
            </a:pPr>
            <a:endParaRPr kumimoji="0" lang="es-CO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3163034" y="5395405"/>
            <a:ext cx="3274786" cy="42283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9657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965700" algn="l"/>
              </a:tabLst>
            </a:pPr>
            <a:r>
              <a:rPr kumimoji="0" lang="es-CO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Asistente Médico</a:t>
            </a:r>
            <a:endParaRPr kumimoji="0" lang="es-CO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65700" algn="l"/>
              </a:tabLst>
            </a:pPr>
            <a:endParaRPr kumimoji="0" lang="es-CO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84221" y="6468712"/>
            <a:ext cx="77405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O" sz="1400" b="1" i="1" dirty="0">
                <a:solidFill>
                  <a:schemeClr val="tx2"/>
                </a:solidFill>
              </a:rPr>
              <a:t>FUENTE: </a:t>
            </a:r>
            <a:r>
              <a:rPr lang="es-CO" sz="1300" b="1" i="1" dirty="0">
                <a:solidFill>
                  <a:schemeClr val="tx2"/>
                </a:solidFill>
              </a:rPr>
              <a:t>EDUCATION PAYS - THE BENEFITS OF HIGHER EDUCATION FOR INDIVIDUALS AND SOCIETY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5732" y="1931796"/>
            <a:ext cx="1714870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Calibri" panose="020F0502020204030204" pitchFamily="34" charset="0"/>
              </a:rPr>
              <a:t>Título Profesional</a:t>
            </a:r>
          </a:p>
          <a:p>
            <a:endParaRPr lang="es-ES" sz="1400" dirty="0">
              <a:latin typeface="Calibri" panose="020F0502020204030204" pitchFamily="34" charset="0"/>
            </a:endParaRPr>
          </a:p>
          <a:p>
            <a:endParaRPr lang="es-ES" sz="1400" dirty="0">
              <a:latin typeface="Calibri" panose="020F0502020204030204" pitchFamily="34" charset="0"/>
            </a:endParaRPr>
          </a:p>
          <a:p>
            <a:r>
              <a:rPr lang="es-ES" sz="1400" dirty="0">
                <a:latin typeface="Calibri" panose="020F0502020204030204" pitchFamily="34" charset="0"/>
              </a:rPr>
              <a:t>Doctorado</a:t>
            </a:r>
          </a:p>
          <a:p>
            <a:endParaRPr lang="es-ES" sz="1400" dirty="0">
              <a:latin typeface="Calibri" panose="020F0502020204030204" pitchFamily="34" charset="0"/>
            </a:endParaRPr>
          </a:p>
          <a:p>
            <a:endParaRPr lang="es-ES" sz="1400" dirty="0">
              <a:latin typeface="Calibri" panose="020F0502020204030204" pitchFamily="34" charset="0"/>
            </a:endParaRPr>
          </a:p>
          <a:p>
            <a:endParaRPr lang="es-ES" sz="1400" dirty="0">
              <a:latin typeface="Calibri" panose="020F0502020204030204" pitchFamily="34" charset="0"/>
            </a:endParaRPr>
          </a:p>
          <a:p>
            <a:r>
              <a:rPr lang="es-ES" sz="1400" dirty="0">
                <a:latin typeface="Calibri" panose="020F0502020204030204" pitchFamily="34" charset="0"/>
              </a:rPr>
              <a:t>Maestría</a:t>
            </a:r>
          </a:p>
          <a:p>
            <a:endParaRPr lang="es-ES" sz="1400" dirty="0">
              <a:latin typeface="Calibri" panose="020F0502020204030204" pitchFamily="34" charset="0"/>
            </a:endParaRPr>
          </a:p>
          <a:p>
            <a:endParaRPr lang="es-ES" sz="1400" dirty="0">
              <a:latin typeface="Calibri" panose="020F0502020204030204" pitchFamily="34" charset="0"/>
            </a:endParaRPr>
          </a:p>
          <a:p>
            <a:r>
              <a:rPr lang="es-ES" sz="1400" dirty="0">
                <a:latin typeface="Calibri" panose="020F0502020204030204" pitchFamily="34" charset="0"/>
              </a:rPr>
              <a:t>Licenciatura</a:t>
            </a:r>
          </a:p>
          <a:p>
            <a:endParaRPr lang="es-ES" sz="1400" dirty="0">
              <a:latin typeface="Calibri" panose="020F0502020204030204" pitchFamily="34" charset="0"/>
            </a:endParaRPr>
          </a:p>
          <a:p>
            <a:endParaRPr lang="es-ES" sz="1400" dirty="0">
              <a:latin typeface="Calibri" panose="020F0502020204030204" pitchFamily="34" charset="0"/>
            </a:endParaRPr>
          </a:p>
          <a:p>
            <a:r>
              <a:rPr lang="es-ES" sz="1400" dirty="0">
                <a:latin typeface="Calibri" panose="020F0502020204030204" pitchFamily="34" charset="0"/>
              </a:rPr>
              <a:t>Título Universitario Básico</a:t>
            </a:r>
          </a:p>
          <a:p>
            <a:endParaRPr lang="es-ES" sz="1400" dirty="0">
              <a:latin typeface="Calibri" panose="020F0502020204030204" pitchFamily="34" charset="0"/>
            </a:endParaRPr>
          </a:p>
          <a:p>
            <a:r>
              <a:rPr lang="es-ES" sz="1400" dirty="0">
                <a:latin typeface="Calibri" panose="020F0502020204030204" pitchFamily="34" charset="0"/>
              </a:rPr>
              <a:t>Diploma de la Escuela Preparatoria</a:t>
            </a:r>
            <a:endParaRPr lang="en-US" sz="1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59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dirty="0"/>
            </a:br>
            <a:endParaRPr kumimoji="0" lang="es-CO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7854" y="1688181"/>
            <a:ext cx="10114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O" sz="3600" dirty="0">
                <a:latin typeface="Tw Cen MT" panose="020B0602020104020603" pitchFamily="34" charset="0"/>
              </a:rPr>
              <a:t>Nombrar tres beneficios de estar preparado para la universidad y las carreras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998608" y="2579592"/>
            <a:ext cx="8456563" cy="4278408"/>
            <a:chOff x="2998608" y="2579592"/>
            <a:chExt cx="8456563" cy="4278408"/>
          </a:xfrm>
        </p:grpSpPr>
        <p:pic>
          <p:nvPicPr>
            <p:cNvPr id="1028" name="Picture 4" descr="http://clickwinningcontent.com.au/wp-content/uploads/2014/03/3-AdWords-reasons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8608" y="3451880"/>
              <a:ext cx="5688191" cy="3406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oup 2"/>
            <p:cNvGrpSpPr/>
            <p:nvPr/>
          </p:nvGrpSpPr>
          <p:grpSpPr>
            <a:xfrm rot="433689">
              <a:off x="8625081" y="2579592"/>
              <a:ext cx="2830090" cy="3084567"/>
              <a:chOff x="8853866" y="1783129"/>
              <a:chExt cx="2830090" cy="3084567"/>
            </a:xfrm>
          </p:grpSpPr>
          <p:pic>
            <p:nvPicPr>
              <p:cNvPr id="1032" name="Picture 8" descr="http://cliparts.co/cliparts/pio/9Re/pio9RejiE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88270">
                <a:off x="8853866" y="1783129"/>
                <a:ext cx="2830090" cy="30845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 rot="21166311">
                <a:off x="9315911" y="2520890"/>
                <a:ext cx="200222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5400" b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w Cen MT" panose="020B0602020104020603" pitchFamily="34" charset="0"/>
                  </a:rPr>
                  <a:t>T</a:t>
                </a:r>
                <a:r>
                  <a:rPr lang="es-CO" dirty="0"/>
                  <a:t> </a:t>
                </a:r>
                <a:r>
                  <a:rPr lang="es-CO" sz="5400" b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w Cen MT" panose="020B0602020104020603" pitchFamily="34" charset="0"/>
                  </a:rPr>
                  <a:t>•</a:t>
                </a:r>
                <a:r>
                  <a:rPr lang="es-CO" dirty="0"/>
                  <a:t> </a:t>
                </a:r>
                <a:r>
                  <a:rPr lang="es-CO" sz="5400" b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w Cen MT" panose="020B0602020104020603" pitchFamily="34" charset="0"/>
                  </a:rPr>
                  <a:t>P</a:t>
                </a:r>
                <a:r>
                  <a:rPr lang="es-CO" dirty="0"/>
                  <a:t> </a:t>
                </a:r>
                <a:r>
                  <a:rPr lang="es-CO" sz="5400" b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w Cen MT" panose="020B0602020104020603" pitchFamily="34" charset="0"/>
                  </a:rPr>
                  <a:t>•</a:t>
                </a:r>
                <a:r>
                  <a:rPr lang="es-CO" dirty="0"/>
                  <a:t> </a:t>
                </a:r>
                <a:r>
                  <a:rPr lang="es-CO" sz="5400" b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w Cen MT" panose="020B0602020104020603" pitchFamily="34" charset="0"/>
                  </a:rPr>
                  <a:t>S</a:t>
                </a: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1017854" y="-268578"/>
            <a:ext cx="10771603" cy="2214826"/>
            <a:chOff x="1017854" y="-268578"/>
            <a:chExt cx="10771603" cy="2214826"/>
          </a:xfrm>
        </p:grpSpPr>
        <p:sp>
          <p:nvSpPr>
            <p:cNvPr id="4" name="TextBox 3"/>
            <p:cNvSpPr txBox="1"/>
            <p:nvPr/>
          </p:nvSpPr>
          <p:spPr>
            <a:xfrm>
              <a:off x="1017854" y="495040"/>
              <a:ext cx="10114249" cy="110799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s-CO" sz="66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anose="02010803020104030203" pitchFamily="2" charset="-79"/>
                </a:rPr>
                <a:t>Revisemos...</a:t>
              </a:r>
              <a:endParaRPr lang="es-CO" sz="6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endParaRPr>
            </a:p>
          </p:txBody>
        </p:sp>
        <p:pic>
          <p:nvPicPr>
            <p:cNvPr id="1034" name="Picture 10" descr="http://www.universitymanage.com/assets/img/icon/exam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62628">
              <a:off x="9539251" y="-268578"/>
              <a:ext cx="2250206" cy="2214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2212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ughoundpestcontrol.com/images/General/facts_genera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5" t="5500" r="12385" b="14938"/>
          <a:stretch/>
        </p:blipFill>
        <p:spPr bwMode="auto">
          <a:xfrm>
            <a:off x="9836262" y="79036"/>
            <a:ext cx="2203337" cy="239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dirty="0"/>
            </a:br>
            <a:endParaRPr kumimoji="0" lang="es-CO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2081" y="1992981"/>
            <a:ext cx="10215849" cy="2308324"/>
          </a:xfrm>
          <a:prstGeom prst="rect">
            <a:avLst/>
          </a:prstGeom>
          <a:noFill/>
        </p:spPr>
        <p:txBody>
          <a:bodyPr wrap="square" rtlCol="0">
            <a:normAutofit fontScale="85000" lnSpcReduction="10000"/>
          </a:bodyPr>
          <a:lstStyle/>
          <a:p>
            <a:r>
              <a:rPr lang="es-CO" sz="3600" dirty="0">
                <a:latin typeface="Tw Cen MT" panose="020B0602020104020603" pitchFamily="34" charset="0"/>
              </a:rPr>
              <a:t>Los que se gradúan de la universidad tienen una vida más larga. El riesgo de morir prematuramente va en</a:t>
            </a:r>
            <a:r>
              <a:rPr lang="es-CO" dirty="0"/>
              <a:t> </a:t>
            </a:r>
            <a:r>
              <a:rPr lang="es-CO" sz="3600" b="1" dirty="0">
                <a:latin typeface="Tw Cen MT" panose="020B0602020104020603" pitchFamily="34" charset="0"/>
              </a:rPr>
              <a:t>aumento</a:t>
            </a:r>
            <a:r>
              <a:rPr lang="es-CO" dirty="0"/>
              <a:t> </a:t>
            </a:r>
            <a:r>
              <a:rPr lang="es-CO" sz="3600" dirty="0">
                <a:latin typeface="Tw Cen MT" panose="020B0602020104020603" pitchFamily="34" charset="0"/>
              </a:rPr>
              <a:t>para los americanos que no completaron su educación de la escuela preparatoria, mientras que el riesgo de una muerte prematura entre los graduados de la universidad va en </a:t>
            </a:r>
            <a:r>
              <a:rPr lang="es-CO" sz="3600" b="1" dirty="0">
                <a:latin typeface="Tw Cen MT" panose="020B0602020104020603" pitchFamily="34" charset="0"/>
              </a:rPr>
              <a:t>descenso</a:t>
            </a:r>
            <a:r>
              <a:rPr lang="es-CO" sz="3600" dirty="0">
                <a:latin typeface="Tw Cen MT" panose="020B0602020104020603" pitchFamily="34" charset="0"/>
              </a:rPr>
              <a:t>. </a:t>
            </a:r>
            <a:r>
              <a:rPr lang="es-CO" dirty="0"/>
              <a:t> </a:t>
            </a:r>
            <a:endParaRPr lang="es-CO" sz="3600" dirty="0">
              <a:latin typeface="Tw Cen MT" panose="020B06020201040206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7854" y="495040"/>
            <a:ext cx="10114249" cy="110799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s-CO" sz="6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</a:rPr>
              <a:t>Cosas Interesantes</a:t>
            </a:r>
            <a:endParaRPr lang="es-CO" sz="6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41500" y="6467609"/>
            <a:ext cx="101981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O" sz="1400" b="1" dirty="0">
                <a:solidFill>
                  <a:schemeClr val="tx2"/>
                </a:solidFill>
                <a:latin typeface="+mj-lt"/>
              </a:rPr>
              <a:t>FUENTE: </a:t>
            </a:r>
            <a:r>
              <a:rPr lang="es-CO" sz="1300" b="1" i="1" dirty="0">
                <a:solidFill>
                  <a:schemeClr val="tx2"/>
                </a:solidFill>
                <a:latin typeface="+mj-lt"/>
              </a:rPr>
              <a:t>College Degrees.com</a:t>
            </a:r>
          </a:p>
        </p:txBody>
      </p:sp>
      <p:pic>
        <p:nvPicPr>
          <p:cNvPr id="2" name="Picture 2" descr="http://www.exmed.net/blog/expressmedicalsupply/image.axd?picture=2014%2F2%2Fhearthealt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309" y="4788332"/>
            <a:ext cx="1755021" cy="117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arlyalyssathorne.com/wp-content/uploads/2013/07/bowl-of-frui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5330" y="5097331"/>
            <a:ext cx="1513545" cy="124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andiamocreative.com/wp-content/uploads/2014/06/iStock_000026029455Small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054" y="4301305"/>
            <a:ext cx="3720395" cy="247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00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430" y="1689668"/>
            <a:ext cx="11682453" cy="2554545"/>
          </a:xfrm>
          <a:prstGeom prst="rect">
            <a:avLst/>
          </a:prstGeom>
          <a:solidFill>
            <a:srgbClr val="00329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¿Qué son los requisitos </a:t>
            </a:r>
          </a:p>
          <a:p>
            <a:pPr algn="ctr"/>
            <a:r>
              <a:rPr lang="es-CO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A-G?</a:t>
            </a:r>
            <a:endParaRPr lang="es-CO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  <a:cs typeface="Iskoola Pota" panose="020B0502040204020203" pitchFamily="34" charset="0"/>
            </a:endParaRPr>
          </a:p>
        </p:txBody>
      </p:sp>
      <p:pic>
        <p:nvPicPr>
          <p:cNvPr id="1026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10" y="4766361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074" y="4728755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430" y="5361314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085" y="5375168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264" y="4766361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332" y="5652654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5136" y="4752507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912" y="5665718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58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165" y="844277"/>
            <a:ext cx="6325495" cy="3442873"/>
          </a:xfrm>
          <a:prstGeom prst="rect">
            <a:avLst/>
          </a:prstGeom>
          <a:noFill/>
          <a:ln w="76200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317500" y="139699"/>
            <a:ext cx="4787900" cy="4533900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</a:rPr>
              <a:t>A-G</a:t>
            </a:r>
          </a:p>
          <a:p>
            <a:pPr algn="ctr"/>
            <a:r>
              <a:rPr lang="es-CO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</a:rPr>
              <a:t>Requisitos Mínimos</a:t>
            </a:r>
            <a:endParaRPr lang="es-CO" sz="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3200" y="4838699"/>
            <a:ext cx="11798300" cy="1569660"/>
          </a:xfrm>
          <a:prstGeom prst="rect">
            <a:avLst/>
          </a:prstGeom>
        </p:spPr>
        <p:txBody>
          <a:bodyPr wrap="square">
            <a:normAutofit fontScale="92500"/>
          </a:bodyPr>
          <a:lstStyle/>
          <a:p>
            <a:pPr algn="ctr"/>
            <a:r>
              <a:rPr lang="es-CO" sz="3200" b="1" dirty="0">
                <a:latin typeface="Tw Cen MT" panose="020B0602020104020603" pitchFamily="34" charset="0"/>
              </a:rPr>
              <a:t>Una secuencia de cursos en la escuela preparatoria que se deben cursar para ser admitido a la Universidad, sea en una UC (Universidad de California), o una CSU (Universidad Estatal de California).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34826" y="1541492"/>
            <a:ext cx="11201400" cy="2990217"/>
          </a:xfrm>
          <a:solidFill>
            <a:srgbClr val="002060">
              <a:alpha val="89000"/>
            </a:srgbClr>
          </a:solidFill>
          <a:ln w="76200">
            <a:solidFill>
              <a:schemeClr val="bg2">
                <a:lumMod val="50000"/>
              </a:schemeClr>
            </a:solidFill>
          </a:ln>
        </p:spPr>
        <p:txBody>
          <a:bodyPr>
            <a:normAutofit fontScale="85000" lnSpcReduction="20000"/>
          </a:bodyPr>
          <a:lstStyle/>
          <a:p>
            <a:pPr marL="365760" lvl="1" indent="0">
              <a:buClr>
                <a:schemeClr val="bg1"/>
              </a:buClr>
              <a:buNone/>
            </a:pPr>
            <a:r>
              <a:rPr lang="es-CO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Los cursos A-G tienen como fin lo siguiente: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s-CO" sz="4200" dirty="0"/>
              <a:t> </a:t>
            </a:r>
            <a:r>
              <a:rPr lang="es-CO" sz="4200" dirty="0">
                <a:solidFill>
                  <a:schemeClr val="bg1"/>
                </a:solidFill>
                <a:latin typeface="Tw Cen MT" panose="020B0602020104020603" pitchFamily="34" charset="0"/>
              </a:rPr>
              <a:t>prepararlos para ser exitosos en la universidad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s-CO" sz="4200" dirty="0">
                <a:solidFill>
                  <a:schemeClr val="bg1"/>
                </a:solidFill>
                <a:latin typeface="Tw Cen MT" panose="020B0602020104020603" pitchFamily="34" charset="0"/>
              </a:rPr>
              <a:t> ayudarlos para que mejoren sus habilidades para el razonamiento crítico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s-CO" sz="4200" dirty="0">
                <a:solidFill>
                  <a:schemeClr val="bg1"/>
                </a:solidFill>
                <a:latin typeface="Tw Cen MT" panose="020B0602020104020603" pitchFamily="34" charset="0"/>
              </a:rPr>
              <a:t> exponerlos a una amplia variedad de materias académicas</a:t>
            </a:r>
          </a:p>
        </p:txBody>
      </p:sp>
    </p:spTree>
    <p:extLst>
      <p:ext uri="{BB962C8B-B14F-4D97-AF65-F5344CB8AC3E}">
        <p14:creationId xmlns:p14="http://schemas.microsoft.com/office/powerpoint/2010/main" val="24610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662831"/>
              </p:ext>
            </p:extLst>
          </p:nvPr>
        </p:nvGraphicFramePr>
        <p:xfrm>
          <a:off x="799123" y="1524000"/>
          <a:ext cx="8496299" cy="40288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339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5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285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7262">
                <a:tc>
                  <a:txBody>
                    <a:bodyPr/>
                    <a:lstStyle/>
                    <a:p>
                      <a:pPr algn="ctr"/>
                      <a:r>
                        <a:rPr lang="es-CO" sz="2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w Cen MT" panose="020B0602020104020603" pitchFamily="34" charset="0"/>
                        </a:rPr>
                        <a:t>A</a:t>
                      </a:r>
                      <a:endParaRPr lang="es-CO" sz="2800" b="1" dirty="0">
                        <a:solidFill>
                          <a:schemeClr val="tx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33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sz="2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w Cen MT" panose="020B0602020104020603" pitchFamily="34" charset="0"/>
                        </a:rPr>
                        <a:t>Historia/Ciencias Sociales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w Cen MT" panose="020B0602020104020603" pitchFamily="34" charset="0"/>
                        </a:rPr>
                        <a:t>2 años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1205">
                <a:tc>
                  <a:txBody>
                    <a:bodyPr/>
                    <a:lstStyle/>
                    <a:p>
                      <a:pPr algn="ctr"/>
                      <a:r>
                        <a:rPr lang="es-CO" sz="2800" b="1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sz="2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w Cen MT" panose="020B0602020104020603" pitchFamily="34" charset="0"/>
                        </a:rPr>
                        <a:t>Idioma inglés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w Cen MT" panose="020B0602020104020603" pitchFamily="34" charset="0"/>
                        </a:rPr>
                        <a:t>4 años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3676">
                <a:tc>
                  <a:txBody>
                    <a:bodyPr/>
                    <a:lstStyle/>
                    <a:p>
                      <a:pPr algn="ctr"/>
                      <a:r>
                        <a:rPr lang="es-CO" sz="2800" b="1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sz="28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w Cen MT" panose="020B0602020104020603" pitchFamily="34" charset="0"/>
                        </a:rPr>
                        <a:t>Matemáticas</a:t>
                      </a:r>
                      <a:endParaRPr lang="es-CO" sz="2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w Cen MT" panose="020B0602020104020603" pitchFamily="34" charset="0"/>
                        </a:rPr>
                        <a:t>3 años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734">
                <a:tc>
                  <a:txBody>
                    <a:bodyPr/>
                    <a:lstStyle/>
                    <a:p>
                      <a:pPr algn="ctr"/>
                      <a:r>
                        <a:rPr lang="es-CO" sz="2800" b="1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sz="28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w Cen MT" panose="020B0602020104020603" pitchFamily="34" charset="0"/>
                        </a:rPr>
                        <a:t>Curso de Ciencia con Laboratorio</a:t>
                      </a:r>
                      <a:endParaRPr lang="es-CO" sz="2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w Cen MT" panose="020B0602020104020603" pitchFamily="34" charset="0"/>
                        </a:rPr>
                        <a:t>2 años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3676">
                <a:tc>
                  <a:txBody>
                    <a:bodyPr/>
                    <a:lstStyle/>
                    <a:p>
                      <a:pPr algn="ctr"/>
                      <a:r>
                        <a:rPr lang="es-CO" sz="2800" b="1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sz="2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w Cen MT" panose="020B0602020104020603" pitchFamily="34" charset="0"/>
                        </a:rPr>
                        <a:t>Idioma que no es inglés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w Cen MT" panose="020B0602020104020603" pitchFamily="34" charset="0"/>
                        </a:rPr>
                        <a:t>2 años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9999">
                <a:tc>
                  <a:txBody>
                    <a:bodyPr/>
                    <a:lstStyle/>
                    <a:p>
                      <a:pPr algn="ctr"/>
                      <a:r>
                        <a:rPr lang="es-CO" sz="2800" b="1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sz="28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w Cen MT" panose="020B0602020104020603" pitchFamily="34" charset="0"/>
                        </a:rPr>
                        <a:t>Artes Visuales y Escénicas</a:t>
                      </a:r>
                      <a:endParaRPr lang="es-CO" sz="2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w Cen MT" panose="020B0602020104020603" pitchFamily="34" charset="0"/>
                        </a:rPr>
                        <a:t>1 año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4251">
                <a:tc>
                  <a:txBody>
                    <a:bodyPr/>
                    <a:lstStyle/>
                    <a:p>
                      <a:pPr algn="ctr"/>
                      <a:r>
                        <a:rPr lang="es-CO" sz="2800" b="1" dirty="0">
                          <a:solidFill>
                            <a:schemeClr val="tx1"/>
                          </a:solidFill>
                          <a:latin typeface="Tw Cen MT" panose="020B0602020104020603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sz="2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w Cen MT" panose="020B0602020104020603" pitchFamily="34" charset="0"/>
                        </a:rPr>
                        <a:t>Curso optativo universitario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w Cen MT" panose="020B0602020104020603" pitchFamily="34" charset="0"/>
                        </a:rPr>
                        <a:t>1 año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58950" y="393700"/>
            <a:ext cx="8724900" cy="861774"/>
          </a:xfrm>
          <a:prstGeom prst="rect">
            <a:avLst/>
          </a:prstGeom>
          <a:solidFill>
            <a:schemeClr val="bg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CO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Requisitos A-G </a:t>
            </a:r>
            <a:r>
              <a:rPr lang="es-CO" sz="4800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Mínimos</a:t>
            </a:r>
            <a:endParaRPr lang="es-CO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2299" y="5627805"/>
            <a:ext cx="109464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100" b="1" i="1" dirty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Para ser un candidato competitivo, los estudiantes deben tomar </a:t>
            </a:r>
            <a:r>
              <a:rPr lang="es-CO" sz="3100" b="1" i="1" u="sng" dirty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más allá</a:t>
            </a:r>
            <a:r>
              <a:rPr lang="es-CO" sz="3100" b="1" i="1" dirty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 de los </a:t>
            </a:r>
            <a:r>
              <a:rPr lang="es-CO" sz="3100" b="1" i="1" u="sng" dirty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requisitos mínimos</a:t>
            </a:r>
            <a:r>
              <a:rPr lang="es-CO" sz="3100" b="1" i="1" dirty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. </a:t>
            </a:r>
            <a:r>
              <a:rPr lang="en-US" dirty="0"/>
              <a:t>			</a:t>
            </a:r>
            <a:endParaRPr lang="es-CO" sz="2000" dirty="0">
              <a:solidFill>
                <a:prstClr val="black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9289561" y="1536700"/>
            <a:ext cx="2388577" cy="553998"/>
            <a:chOff x="9003323" y="1485900"/>
            <a:chExt cx="2388577" cy="553998"/>
          </a:xfrm>
        </p:grpSpPr>
        <p:sp>
          <p:nvSpPr>
            <p:cNvPr id="3" name="TextBox 2"/>
            <p:cNvSpPr txBox="1"/>
            <p:nvPr/>
          </p:nvSpPr>
          <p:spPr>
            <a:xfrm>
              <a:off x="9423400" y="1485900"/>
              <a:ext cx="19685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3</a:t>
              </a:r>
              <a:r>
                <a:rPr lang="es-CO" dirty="0"/>
                <a:t> </a:t>
              </a:r>
              <a:r>
                <a:rPr lang="es-CO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-</a:t>
              </a:r>
              <a:r>
                <a:rPr lang="es-CO" dirty="0"/>
                <a:t> </a:t>
              </a:r>
              <a:r>
                <a:rPr lang="es-CO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4 años</a:t>
              </a:r>
            </a:p>
          </p:txBody>
        </p:sp>
        <p:cxnSp>
          <p:nvCxnSpPr>
            <p:cNvPr id="10" name="Straight Arrow Connector 9"/>
            <p:cNvCxnSpPr>
              <a:endCxn id="3" idx="1"/>
            </p:cNvCxnSpPr>
            <p:nvPr/>
          </p:nvCxnSpPr>
          <p:spPr>
            <a:xfrm>
              <a:off x="9003323" y="1762899"/>
              <a:ext cx="42007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9275884" y="2667000"/>
            <a:ext cx="2299677" cy="553998"/>
            <a:chOff x="9003323" y="2667000"/>
            <a:chExt cx="2299677" cy="553998"/>
          </a:xfrm>
        </p:grpSpPr>
        <p:sp>
          <p:nvSpPr>
            <p:cNvPr id="6" name="TextBox 5"/>
            <p:cNvSpPr txBox="1"/>
            <p:nvPr/>
          </p:nvSpPr>
          <p:spPr>
            <a:xfrm>
              <a:off x="9423400" y="2667000"/>
              <a:ext cx="18796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4 años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9003323" y="2943999"/>
              <a:ext cx="42007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9269044" y="3220998"/>
            <a:ext cx="2299678" cy="553998"/>
            <a:chOff x="9003322" y="3220998"/>
            <a:chExt cx="2299678" cy="553998"/>
          </a:xfrm>
        </p:grpSpPr>
        <p:sp>
          <p:nvSpPr>
            <p:cNvPr id="8" name="TextBox 7"/>
            <p:cNvSpPr txBox="1"/>
            <p:nvPr/>
          </p:nvSpPr>
          <p:spPr>
            <a:xfrm>
              <a:off x="9423400" y="3220998"/>
              <a:ext cx="18796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3</a:t>
              </a:r>
              <a:r>
                <a:rPr lang="es-CO" dirty="0"/>
                <a:t> </a:t>
              </a:r>
              <a:r>
                <a:rPr lang="es-CO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-</a:t>
              </a:r>
              <a:r>
                <a:rPr lang="es-CO" dirty="0"/>
                <a:t> </a:t>
              </a:r>
              <a:r>
                <a:rPr lang="es-CO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4 años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9003322" y="3497997"/>
              <a:ext cx="42007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9269044" y="3774996"/>
            <a:ext cx="2299679" cy="553998"/>
            <a:chOff x="9003321" y="3782894"/>
            <a:chExt cx="2299679" cy="553998"/>
          </a:xfrm>
        </p:grpSpPr>
        <p:sp>
          <p:nvSpPr>
            <p:cNvPr id="9" name="TextBox 8"/>
            <p:cNvSpPr txBox="1"/>
            <p:nvPr/>
          </p:nvSpPr>
          <p:spPr>
            <a:xfrm>
              <a:off x="9423400" y="3782894"/>
              <a:ext cx="18796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3</a:t>
              </a:r>
              <a:r>
                <a:rPr lang="es-CO" dirty="0"/>
                <a:t> </a:t>
              </a:r>
              <a:r>
                <a:rPr lang="es-CO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-</a:t>
              </a:r>
              <a:r>
                <a:rPr lang="es-CO" dirty="0"/>
                <a:t> </a:t>
              </a:r>
              <a:r>
                <a:rPr lang="es-CO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4 años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9003321" y="4059893"/>
              <a:ext cx="42007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9281745" y="4386268"/>
            <a:ext cx="2299677" cy="553998"/>
            <a:chOff x="9003323" y="4348168"/>
            <a:chExt cx="2299677" cy="553998"/>
          </a:xfrm>
        </p:grpSpPr>
        <p:sp>
          <p:nvSpPr>
            <p:cNvPr id="15" name="TextBox 14"/>
            <p:cNvSpPr txBox="1"/>
            <p:nvPr/>
          </p:nvSpPr>
          <p:spPr>
            <a:xfrm>
              <a:off x="9423400" y="4348168"/>
              <a:ext cx="18796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2 años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9003323" y="4608078"/>
              <a:ext cx="420077" cy="0"/>
            </a:xfrm>
            <a:prstGeom prst="straightConnector1">
              <a:avLst/>
            </a:prstGeom>
            <a:ln>
              <a:solidFill>
                <a:srgbClr val="FFCC00"/>
              </a:solidFill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952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779639" y="2052002"/>
            <a:ext cx="3909495" cy="4805998"/>
            <a:chOff x="6779639" y="2052002"/>
            <a:chExt cx="3909495" cy="4805998"/>
          </a:xfrm>
        </p:grpSpPr>
        <p:pic>
          <p:nvPicPr>
            <p:cNvPr id="1028" name="Picture 4" descr="http://contemporaryromancecafe.com/wp-content/uploads/2014/12/100098_juggler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84" t="26488" r="19384" b="6465"/>
            <a:stretch/>
          </p:blipFill>
          <p:spPr bwMode="auto">
            <a:xfrm>
              <a:off x="6779639" y="2052002"/>
              <a:ext cx="3909495" cy="4805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10337800" y="2216440"/>
              <a:ext cx="351334" cy="575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147184" y="131489"/>
            <a:ext cx="1854200" cy="1625600"/>
            <a:chOff x="8147184" y="131489"/>
            <a:chExt cx="1854200" cy="1625600"/>
          </a:xfrm>
        </p:grpSpPr>
        <p:sp>
          <p:nvSpPr>
            <p:cNvPr id="15" name="Oval 14"/>
            <p:cNvSpPr/>
            <p:nvPr/>
          </p:nvSpPr>
          <p:spPr>
            <a:xfrm>
              <a:off x="8147184" y="131489"/>
              <a:ext cx="1854200" cy="1625600"/>
            </a:xfrm>
            <a:prstGeom prst="ellipse">
              <a:avLst/>
            </a:prstGeom>
            <a:solidFill>
              <a:srgbClr val="FFCC00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Oval 4"/>
            <p:cNvSpPr/>
            <p:nvPr/>
          </p:nvSpPr>
          <p:spPr>
            <a:xfrm>
              <a:off x="8353951" y="488995"/>
              <a:ext cx="1440667" cy="910588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24003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s-CO" sz="4400" b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A-G</a:t>
              </a:r>
              <a:endParaRPr lang="es-CO" sz="44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665070" y="890331"/>
            <a:ext cx="1854200" cy="1625600"/>
            <a:chOff x="5665070" y="890331"/>
            <a:chExt cx="1854200" cy="1625600"/>
          </a:xfrm>
        </p:grpSpPr>
        <p:sp>
          <p:nvSpPr>
            <p:cNvPr id="2" name="Oval 1"/>
            <p:cNvSpPr/>
            <p:nvPr/>
          </p:nvSpPr>
          <p:spPr>
            <a:xfrm>
              <a:off x="5665070" y="890331"/>
              <a:ext cx="1854200" cy="1625600"/>
            </a:xfrm>
            <a:prstGeom prst="ellipse">
              <a:avLst/>
            </a:prstGeom>
            <a:solidFill>
              <a:schemeClr val="accent5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4"/>
            <p:cNvSpPr/>
            <p:nvPr/>
          </p:nvSpPr>
          <p:spPr>
            <a:xfrm>
              <a:off x="5871837" y="1267120"/>
              <a:ext cx="1440668" cy="910588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24003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s-CO" sz="4400" b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CDE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0184229" y="1448122"/>
            <a:ext cx="1854200" cy="1625600"/>
            <a:chOff x="10035264" y="1597736"/>
            <a:chExt cx="1854200" cy="1625600"/>
          </a:xfrm>
        </p:grpSpPr>
        <p:sp>
          <p:nvSpPr>
            <p:cNvPr id="16" name="Oval 15"/>
            <p:cNvSpPr/>
            <p:nvPr/>
          </p:nvSpPr>
          <p:spPr>
            <a:xfrm>
              <a:off x="10035264" y="1597736"/>
              <a:ext cx="1854200" cy="1625600"/>
            </a:xfrm>
            <a:prstGeom prst="ellipse">
              <a:avLst/>
            </a:prstGeom>
            <a:solidFill>
              <a:srgbClr val="87CB3D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4"/>
            <p:cNvSpPr/>
            <p:nvPr/>
          </p:nvSpPr>
          <p:spPr>
            <a:xfrm>
              <a:off x="10184229" y="1967384"/>
              <a:ext cx="1556269" cy="910588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24003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s-CO" sz="4000" b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LAUSD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-57170" y="1861074"/>
            <a:ext cx="5929007" cy="2948875"/>
            <a:chOff x="-106119" y="1845280"/>
            <a:chExt cx="5929007" cy="2948875"/>
          </a:xfrm>
        </p:grpSpPr>
        <p:grpSp>
          <p:nvGrpSpPr>
            <p:cNvPr id="5" name="Group 4"/>
            <p:cNvGrpSpPr/>
            <p:nvPr/>
          </p:nvGrpSpPr>
          <p:grpSpPr>
            <a:xfrm>
              <a:off x="723901" y="2422678"/>
              <a:ext cx="5098987" cy="2371477"/>
              <a:chOff x="723901" y="2422678"/>
              <a:chExt cx="5098987" cy="2371477"/>
            </a:xfrm>
          </p:grpSpPr>
          <p:sp>
            <p:nvSpPr>
              <p:cNvPr id="9" name="Rectangle 8"/>
              <p:cNvSpPr/>
              <p:nvPr/>
            </p:nvSpPr>
            <p:spPr>
              <a:xfrm rot="21120921">
                <a:off x="1555688" y="2485831"/>
                <a:ext cx="4267200" cy="2308324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50800" dist="50800" dir="5400000" algn="ctr" rotWithShape="0">
                  <a:srgbClr val="000000">
                    <a:alpha val="49000"/>
                  </a:srgbClr>
                </a:outerShdw>
                <a:reflection stA="99000" endPos="0" dist="50800" dir="5400000" sy="-100000" algn="bl" rotWithShape="0"/>
              </a:effectLst>
            </p:spPr>
            <p:txBody>
              <a:bodyPr wrap="square" lIns="91440" tIns="45720" rIns="91440" bIns="45720">
                <a:normAutofit fontScale="77500" lnSpcReduction="20000"/>
              </a:bodyPr>
              <a:lstStyle/>
              <a:p>
                <a:pPr algn="ctr"/>
                <a:r>
                  <a:rPr lang="es-CO" sz="6000" b="1" spc="200" dirty="0">
                    <a:ln w="12700">
                      <a:noFill/>
                      <a:prstDash val="solid"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w Cen MT" panose="020B0602020104020603" pitchFamily="34" charset="0"/>
                  </a:rPr>
                  <a:t>R</a:t>
                </a:r>
                <a:r>
                  <a:rPr lang="es-CO" sz="4800" b="1" spc="200" dirty="0">
                    <a:ln w="12700">
                      <a:noFill/>
                      <a:prstDash val="solid"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w Cen MT" panose="020B0602020104020603" pitchFamily="34" charset="0"/>
                  </a:rPr>
                  <a:t>EQUISITOS</a:t>
                </a:r>
                <a:endParaRPr lang="es-CO" sz="4800" b="1" spc="200" dirty="0">
                  <a:ln w="12700">
                    <a:noFill/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w Cen MT" panose="020B0602020104020603" pitchFamily="34" charset="0"/>
                  <a:cs typeface="JasmineUPC" panose="02020603050405020304" pitchFamily="18" charset="-34"/>
                </a:endParaRPr>
              </a:p>
              <a:p>
                <a:pPr algn="ctr"/>
                <a:r>
                  <a:rPr lang="es-CO" sz="4800" b="1" spc="200" dirty="0">
                    <a:ln w="12700">
                      <a:noFill/>
                      <a:prstDash val="solid"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w Cen MT" panose="020B0602020104020603" pitchFamily="34" charset="0"/>
                  </a:rPr>
                  <a:t>DE GRADUACIÓN PARA LA E</a:t>
                </a:r>
                <a:r>
                  <a:rPr lang="es-CO" sz="4000" b="1" spc="200" dirty="0">
                    <a:ln w="12700">
                      <a:noFill/>
                      <a:prstDash val="solid"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w Cen MT" panose="020B0602020104020603" pitchFamily="34" charset="0"/>
                  </a:rPr>
                  <a:t>SCUELA </a:t>
                </a:r>
                <a:r>
                  <a:rPr lang="es-CO" sz="4800" b="1" spc="200" dirty="0">
                    <a:ln w="12700">
                      <a:noFill/>
                      <a:prstDash val="solid"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w Cen MT" panose="020B0602020104020603" pitchFamily="34" charset="0"/>
                  </a:rPr>
                  <a:t>P</a:t>
                </a:r>
                <a:r>
                  <a:rPr lang="es-CO" sz="4000" b="1" spc="200" dirty="0">
                    <a:ln w="12700">
                      <a:noFill/>
                      <a:prstDash val="solid"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w Cen MT" panose="020B0602020104020603" pitchFamily="34" charset="0"/>
                  </a:rPr>
                  <a:t>REPARATORIA</a:t>
                </a:r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723901" y="2422678"/>
                <a:ext cx="901700" cy="7074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026" name="Picture 2" descr="http://cdn.mysitemyway.com/etc-mysitemyway/icons/legacy-previews/icons/high-resolution-dark-blue-denim-jeans-icons-people-things/064173-high-resolution-dark-blue-denim-jeans-icon-people-things-hat-graduation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55" t="12703" r="13596" b="13468"/>
            <a:stretch/>
          </p:blipFill>
          <p:spPr bwMode="auto">
            <a:xfrm rot="19907062">
              <a:off x="-106119" y="1845280"/>
              <a:ext cx="2561741" cy="2425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2" descr="https://upload.wikimedia.org/wikipedia/commons/thumb/0/0f/Seal_of_California.svg/2000px-Seal_of_California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864" y="2631989"/>
            <a:ext cx="884612" cy="88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://home.lausd.net/ourpages/auto/2014/6/6/56717223/LAUSD%20logo_whit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742" y="3092631"/>
            <a:ext cx="975172" cy="100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694980"/>
            <a:ext cx="12192000" cy="1630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09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251610"/>
              </p:ext>
            </p:extLst>
          </p:nvPr>
        </p:nvGraphicFramePr>
        <p:xfrm>
          <a:off x="1791019" y="410989"/>
          <a:ext cx="7683181" cy="58231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19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1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78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5311">
                <a:tc>
                  <a:txBody>
                    <a:bodyPr/>
                    <a:lstStyle/>
                    <a:p>
                      <a:r>
                        <a:rPr lang="es-CO" sz="2600" b="1" dirty="0">
                          <a:solidFill>
                            <a:schemeClr val="tx1"/>
                          </a:solidFill>
                          <a:latin typeface="+mj-lt"/>
                        </a:rPr>
                        <a:t>     Educación Física</a:t>
                      </a: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600" b="1" dirty="0">
                          <a:solidFill>
                            <a:schemeClr val="tx1"/>
                          </a:solidFill>
                          <a:latin typeface="+mj-lt"/>
                        </a:rPr>
                        <a:t>2 años</a:t>
                      </a: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311">
                <a:tc>
                  <a:txBody>
                    <a:bodyPr/>
                    <a:lstStyle/>
                    <a:p>
                      <a:r>
                        <a:rPr dirty="0"/>
                        <a:t>    *</a:t>
                      </a:r>
                      <a:r>
                        <a:rPr lang="es-CO" sz="26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Historia/Ciencias Sociales </a:t>
                      </a:r>
                      <a:endParaRPr lang="es-CO" sz="2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600" b="1" dirty="0">
                          <a:solidFill>
                            <a:schemeClr val="tx1"/>
                          </a:solidFill>
                          <a:latin typeface="+mj-lt"/>
                        </a:rPr>
                        <a:t>1 año</a:t>
                      </a: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9911">
                <a:tc>
                  <a:txBody>
                    <a:bodyPr/>
                    <a:lstStyle/>
                    <a:p>
                      <a:r>
                        <a:rPr lang="es-CO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A</a:t>
                      </a:r>
                      <a:r>
                        <a:rPr lang="es-CO" sz="1800" b="1" dirty="0">
                          <a:solidFill>
                            <a:schemeClr val="bg1"/>
                          </a:solidFill>
                          <a:latin typeface="+mj-lt"/>
                        </a:rPr>
                        <a:t>-  Historia/Ciencias Sociales</a:t>
                      </a: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2 años</a:t>
                      </a: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7211">
                <a:tc>
                  <a:txBody>
                    <a:bodyPr/>
                    <a:lstStyle/>
                    <a:p>
                      <a:r>
                        <a:rPr lang="es-CO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B</a:t>
                      </a:r>
                      <a:r>
                        <a:rPr lang="es-CO" sz="1800" b="1" dirty="0">
                          <a:solidFill>
                            <a:schemeClr val="bg1"/>
                          </a:solidFill>
                          <a:latin typeface="+mj-lt"/>
                        </a:rPr>
                        <a:t>– Inglés</a:t>
                      </a: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4 años</a:t>
                      </a: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B3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811">
                <a:tc>
                  <a:txBody>
                    <a:bodyPr/>
                    <a:lstStyle/>
                    <a:p>
                      <a:r>
                        <a:rPr lang="es-CO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C</a:t>
                      </a:r>
                      <a:r>
                        <a:rPr lang="es-CO" sz="1800" b="1" kern="1200" dirty="0">
                          <a:solidFill>
                            <a:schemeClr val="bg1"/>
                          </a:solidFill>
                          <a:latin typeface="+mn-lt"/>
                        </a:rPr>
                        <a:t>–</a:t>
                      </a:r>
                      <a:r>
                        <a:rPr lang="es-CO" sz="1800" b="1" baseline="0" dirty="0">
                          <a:solidFill>
                            <a:schemeClr val="bg1"/>
                          </a:solidFill>
                          <a:latin typeface="+mj-lt"/>
                        </a:rPr>
                        <a:t>Matemáticas</a:t>
                      </a:r>
                      <a:endParaRPr lang="es-CO" sz="18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3 años</a:t>
                      </a: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5311">
                <a:tc>
                  <a:txBody>
                    <a:bodyPr/>
                    <a:lstStyle/>
                    <a:p>
                      <a:r>
                        <a:rPr lang="es-CO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D</a:t>
                      </a:r>
                      <a:r>
                        <a:rPr lang="es-CO" sz="1800" b="1" baseline="0" dirty="0">
                          <a:solidFill>
                            <a:schemeClr val="bg1"/>
                          </a:solidFill>
                          <a:latin typeface="+mj-lt"/>
                        </a:rPr>
                        <a:t>-Curso de Ciencia con Laboratorio</a:t>
                      </a:r>
                      <a:endParaRPr lang="es-CO" sz="18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2 años</a:t>
                      </a: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9911">
                <a:tc>
                  <a:txBody>
                    <a:bodyPr/>
                    <a:lstStyle/>
                    <a:p>
                      <a:pPr marL="336550" indent="-336550"/>
                      <a:r>
                        <a:rPr lang="es-CO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E</a:t>
                      </a:r>
                      <a:r>
                        <a:rPr sz="1800" dirty="0"/>
                        <a:t>  </a:t>
                      </a:r>
                      <a:r>
                        <a:rPr lang="es-CO" sz="1800" b="1" dirty="0">
                          <a:solidFill>
                            <a:schemeClr val="bg1"/>
                          </a:solidFill>
                          <a:latin typeface="+mj-lt"/>
                        </a:rPr>
                        <a:t>–Otro Idioma que no sea Inglés (LOTE)</a:t>
                      </a: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2 años</a:t>
                      </a: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7211">
                <a:tc>
                  <a:txBody>
                    <a:bodyPr/>
                    <a:lstStyle/>
                    <a:p>
                      <a:pPr marL="288925" indent="-288925"/>
                      <a:r>
                        <a:rPr lang="es-CO" sz="1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F</a:t>
                      </a:r>
                      <a:r>
                        <a:rPr sz="1800" dirty="0"/>
                        <a:t> </a:t>
                      </a:r>
                      <a:r>
                        <a:rPr lang="es-CO" sz="1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j-lt"/>
                        </a:rPr>
                        <a:t>- Artes Plásticas y Dramáticas</a:t>
                      </a: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 año</a:t>
                      </a: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1811">
                <a:tc>
                  <a:txBody>
                    <a:bodyPr/>
                    <a:lstStyle/>
                    <a:p>
                      <a:pPr marL="336550" indent="-336550"/>
                      <a:r>
                        <a:rPr lang="es-CO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G</a:t>
                      </a:r>
                      <a:r>
                        <a:rPr sz="1800" dirty="0"/>
                        <a:t> </a:t>
                      </a:r>
                      <a:r>
                        <a:rPr lang="es-CO" sz="1800" b="1" dirty="0">
                          <a:solidFill>
                            <a:schemeClr val="bg1"/>
                          </a:solidFill>
                          <a:latin typeface="+mj-lt"/>
                        </a:rPr>
                        <a:t>–Curso optativo universitario</a:t>
                      </a: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 año</a:t>
                      </a: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9111">
                <a:tc>
                  <a:txBody>
                    <a:bodyPr/>
                    <a:lstStyle/>
                    <a:p>
                      <a:pPr marL="336550" indent="-336550"/>
                      <a:r>
                        <a:rPr lang="es-CO" sz="2000" b="1" dirty="0">
                          <a:solidFill>
                            <a:schemeClr val="tx1"/>
                          </a:solidFill>
                          <a:latin typeface="+mj-lt"/>
                        </a:rPr>
                        <a:t>      Salud</a:t>
                      </a: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600" b="1" dirty="0">
                          <a:solidFill>
                            <a:schemeClr val="tx1"/>
                          </a:solidFill>
                          <a:latin typeface="+mj-lt"/>
                        </a:rPr>
                        <a:t>½ año</a:t>
                      </a: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3245">
                <a:tc>
                  <a:txBody>
                    <a:bodyPr/>
                    <a:lstStyle/>
                    <a:p>
                      <a:pPr marL="336550" indent="-336550"/>
                      <a:r>
                        <a:rPr lang="es-CO" sz="2000" b="1" dirty="0">
                          <a:solidFill>
                            <a:schemeClr val="tx1"/>
                          </a:solidFill>
                          <a:latin typeface="+mj-lt"/>
                        </a:rPr>
                        <a:t>      Proyecto de Aprendizaje Mediante Servicio</a:t>
                      </a: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7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Requisito para no curso</a:t>
                      </a: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7525">
                <a:tc>
                  <a:txBody>
                    <a:bodyPr/>
                    <a:lstStyle/>
                    <a:p>
                      <a:pPr marL="336550" indent="-336550"/>
                      <a:r>
                        <a:rPr lang="es-CO" sz="2000" b="1" dirty="0">
                          <a:solidFill>
                            <a:schemeClr val="tx1"/>
                          </a:solidFill>
                          <a:latin typeface="+mj-lt"/>
                        </a:rPr>
                        <a:t>      Selección del Camino Hacia una Carrera</a:t>
                      </a: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7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Requisito para no curso</a:t>
                      </a:r>
                      <a:endParaRPr lang="es-CO" sz="17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-304402" y="166368"/>
            <a:ext cx="1994830" cy="6381086"/>
            <a:chOff x="-14749" y="166369"/>
            <a:chExt cx="1994830" cy="6381086"/>
          </a:xfrm>
        </p:grpSpPr>
        <p:grpSp>
          <p:nvGrpSpPr>
            <p:cNvPr id="3" name="Group 2"/>
            <p:cNvGrpSpPr/>
            <p:nvPr/>
          </p:nvGrpSpPr>
          <p:grpSpPr>
            <a:xfrm>
              <a:off x="-14749" y="1401822"/>
              <a:ext cx="1994830" cy="3335279"/>
              <a:chOff x="0" y="1242399"/>
              <a:chExt cx="1994830" cy="3335279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0" y="2448373"/>
                <a:ext cx="199483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s-CO" sz="5400" b="1" spc="200" dirty="0">
                    <a:ln w="12700">
                      <a:noFill/>
                      <a:prstDash val="solid"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w Cen MT" panose="020B0602020104020603" pitchFamily="34" charset="0"/>
                  </a:rPr>
                  <a:t>A-G</a:t>
                </a:r>
              </a:p>
            </p:txBody>
          </p:sp>
          <p:sp>
            <p:nvSpPr>
              <p:cNvPr id="2" name="Left Brace 1"/>
              <p:cNvSpPr/>
              <p:nvPr/>
            </p:nvSpPr>
            <p:spPr>
              <a:xfrm>
                <a:off x="1616091" y="1242399"/>
                <a:ext cx="343451" cy="3335279"/>
              </a:xfrm>
              <a:prstGeom prst="leftBrac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448200" y="4983052"/>
              <a:ext cx="1185501" cy="1564403"/>
              <a:chOff x="274474" y="5032304"/>
              <a:chExt cx="1185501" cy="1564403"/>
            </a:xfrm>
          </p:grpSpPr>
          <p:pic>
            <p:nvPicPr>
              <p:cNvPr id="18" name="Picture 2" descr="http://home.lausd.net/ourpages/auto/2014/6/6/56717223/LAUSD%20logo_white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4474" y="5032304"/>
                <a:ext cx="1185501" cy="12192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Oval 4"/>
              <p:cNvSpPr/>
              <p:nvPr/>
            </p:nvSpPr>
            <p:spPr>
              <a:xfrm>
                <a:off x="452507" y="6176398"/>
                <a:ext cx="829433" cy="420309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/>
            </p:spPr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2400300">
                  <a:lnSpc>
                    <a:spcPct val="90000"/>
                  </a:lnSpc>
                  <a:spcBef>
                    <a:spcPct val="0"/>
                  </a:spcBef>
                  <a:spcAft>
                    <a:spcPts val="600"/>
                  </a:spcAft>
                  <a:defRPr/>
                </a:pPr>
                <a:r>
                  <a:rPr lang="es-CO" sz="2000" b="1" kern="0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w Cen MT" panose="020B0602020104020603" pitchFamily="34" charset="0"/>
                  </a:rPr>
                  <a:t>LAUSD</a:t>
                </a: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439355" y="166369"/>
              <a:ext cx="1086621" cy="1482968"/>
              <a:chOff x="328870" y="259735"/>
              <a:chExt cx="1086621" cy="1482968"/>
            </a:xfrm>
          </p:grpSpPr>
          <p:pic>
            <p:nvPicPr>
              <p:cNvPr id="1026" name="Picture 2" descr="https://upload.wikimedia.org/wikipedia/commons/thumb/0/0f/Seal_of_California.svg/2000px-Seal_of_California.svg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8870" y="259735"/>
                <a:ext cx="1086621" cy="10852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Oval 4"/>
              <p:cNvSpPr/>
              <p:nvPr/>
            </p:nvSpPr>
            <p:spPr>
              <a:xfrm>
                <a:off x="457463" y="1322394"/>
                <a:ext cx="829433" cy="420309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/>
            </p:spPr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2400300">
                  <a:lnSpc>
                    <a:spcPct val="90000"/>
                  </a:lnSpc>
                  <a:spcBef>
                    <a:spcPct val="0"/>
                  </a:spcBef>
                  <a:spcAft>
                    <a:spcPts val="600"/>
                  </a:spcAft>
                  <a:defRPr/>
                </a:pPr>
                <a:r>
                  <a:rPr lang="es-CO" sz="2000" b="1" kern="0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w Cen MT" panose="020B0602020104020603" pitchFamily="34" charset="0"/>
                  </a:rPr>
                  <a:t>CDE</a:t>
                </a:r>
              </a:p>
            </p:txBody>
          </p:sp>
        </p:grpSp>
      </p:grpSp>
      <p:sp>
        <p:nvSpPr>
          <p:cNvPr id="16" name="Rectangle 15"/>
          <p:cNvSpPr/>
          <p:nvPr/>
        </p:nvSpPr>
        <p:spPr>
          <a:xfrm>
            <a:off x="1564123" y="6528251"/>
            <a:ext cx="106105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200" b="1" dirty="0">
                <a:solidFill>
                  <a:prstClr val="black"/>
                </a:solidFill>
              </a:rPr>
              <a:t>*El Departamento de Educación de California requiere un año adicional de historia/ciencias sociales (Principios de la democracia y economía americana).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9574791" y="1609205"/>
            <a:ext cx="2430942" cy="3843840"/>
            <a:chOff x="8933998" y="1583800"/>
            <a:chExt cx="3238500" cy="3843840"/>
          </a:xfrm>
        </p:grpSpPr>
        <p:sp>
          <p:nvSpPr>
            <p:cNvPr id="21" name="Rectangle 20"/>
            <p:cNvSpPr/>
            <p:nvPr/>
          </p:nvSpPr>
          <p:spPr>
            <a:xfrm>
              <a:off x="8933998" y="2688429"/>
              <a:ext cx="3238500" cy="273921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rmAutofit fontScale="77500" lnSpcReduction="20000"/>
            </a:bodyPr>
            <a:lstStyle/>
            <a:p>
              <a:pPr algn="ctr"/>
              <a:r>
                <a:rPr lang="es-CO" sz="3600" b="1" spc="200" dirty="0">
                  <a:ln w="12700">
                    <a:noFill/>
                    <a:prstDash val="solid"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Los</a:t>
              </a:r>
              <a:r>
                <a:rPr lang="es-CO" dirty="0"/>
                <a:t> </a:t>
              </a:r>
              <a:r>
                <a:rPr lang="es-CO" sz="4800" b="1" spc="200" dirty="0">
                  <a:ln w="12700">
                    <a:noFill/>
                    <a:prstDash val="solid"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requisitos</a:t>
              </a:r>
              <a:r>
                <a:rPr lang="es-CO" dirty="0"/>
                <a:t> </a:t>
              </a:r>
              <a:r>
                <a:rPr lang="es-CO" sz="2400" b="1" i="1" spc="200" dirty="0">
                  <a:ln w="12700">
                    <a:noFill/>
                    <a:prstDash val="solid"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A-G</a:t>
              </a:r>
            </a:p>
            <a:p>
              <a:pPr algn="ctr"/>
              <a:r>
                <a:rPr lang="es-CO" sz="2400" b="1" i="1" spc="200" dirty="0">
                  <a:ln w="12700">
                    <a:noFill/>
                    <a:prstDash val="solid"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concuerdan con los </a:t>
              </a:r>
            </a:p>
            <a:p>
              <a:pPr algn="ctr"/>
              <a:r>
                <a:rPr lang="es-CO" sz="2400" b="1" i="1" spc="200" dirty="0">
                  <a:ln w="12700">
                    <a:noFill/>
                    <a:prstDash val="solid"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Requisitos</a:t>
              </a:r>
              <a:r>
                <a:rPr lang="es-CO" dirty="0"/>
                <a:t>  </a:t>
              </a:r>
              <a:r>
                <a:rPr lang="es-CO" sz="2600" b="1" spc="200" dirty="0">
                  <a:ln w="12700">
                    <a:noFill/>
                    <a:prstDash val="solid"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PARA LA GRADUACIÓN DE LA ESCUELA PREPARATORIA</a:t>
              </a:r>
              <a:endParaRPr lang="es-CO" sz="2400" b="1" spc="200" dirty="0">
                <a:ln w="12700">
                  <a:noFill/>
                  <a:prstDash val="solid"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JasmineUPC" panose="02020603050405020304" pitchFamily="18" charset="-34"/>
              </a:endParaRPr>
            </a:p>
          </p:txBody>
        </p:sp>
        <p:pic>
          <p:nvPicPr>
            <p:cNvPr id="22" name="Picture 10" descr="http://cliparts.co/cliparts/kcM/n54/kcMn54KGi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" t="19553" r="4391" b="25844"/>
            <a:stretch>
              <a:fillRect/>
            </a:stretch>
          </p:blipFill>
          <p:spPr bwMode="auto">
            <a:xfrm rot="519286">
              <a:off x="9515980" y="1583800"/>
              <a:ext cx="2074537" cy="1196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Left Brace 16"/>
          <p:cNvSpPr/>
          <p:nvPr/>
        </p:nvSpPr>
        <p:spPr>
          <a:xfrm>
            <a:off x="1344048" y="448087"/>
            <a:ext cx="311092" cy="803493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Left Brace 22"/>
          <p:cNvSpPr/>
          <p:nvPr/>
        </p:nvSpPr>
        <p:spPr>
          <a:xfrm>
            <a:off x="1408577" y="5005345"/>
            <a:ext cx="281851" cy="1331955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7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622" y="1330036"/>
            <a:ext cx="10395097" cy="50036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16772" y="598040"/>
            <a:ext cx="9086850" cy="860425"/>
          </a:xfrm>
        </p:spPr>
        <p:txBody>
          <a:bodyPr>
            <a:noAutofit/>
          </a:bodyPr>
          <a:lstStyle/>
          <a:p>
            <a:pPr algn="ctr"/>
            <a:r>
              <a:rPr lang="es-CO" sz="6600" b="1" dirty="0">
                <a:solidFill>
                  <a:schemeClr val="tx2"/>
                </a:solidFill>
              </a:rPr>
              <a:t>METAS DEL DISTRITO</a:t>
            </a:r>
          </a:p>
        </p:txBody>
      </p:sp>
      <p:sp>
        <p:nvSpPr>
          <p:cNvPr id="3" name="5-Point Star 2"/>
          <p:cNvSpPr/>
          <p:nvPr/>
        </p:nvSpPr>
        <p:spPr>
          <a:xfrm>
            <a:off x="3633849" y="1330036"/>
            <a:ext cx="1021278" cy="878774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10314778" y="1330036"/>
            <a:ext cx="1021278" cy="878774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5-Point Star 7"/>
          <p:cNvSpPr/>
          <p:nvPr/>
        </p:nvSpPr>
        <p:spPr>
          <a:xfrm>
            <a:off x="6891646" y="1330036"/>
            <a:ext cx="1021278" cy="878774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5248893" y="3738822"/>
            <a:ext cx="1021278" cy="878774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8667667" y="3738822"/>
            <a:ext cx="1021278" cy="878774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32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490543"/>
              </p:ext>
            </p:extLst>
          </p:nvPr>
        </p:nvGraphicFramePr>
        <p:xfrm>
          <a:off x="368298" y="898048"/>
          <a:ext cx="11582403" cy="52219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289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6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9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9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9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833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09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35452">
                <a:tc>
                  <a:txBody>
                    <a:bodyPr/>
                    <a:lstStyle/>
                    <a:p>
                      <a:pPr algn="ctr"/>
                      <a:r>
                        <a:rPr lang="es-CO" sz="31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w Cen MT" panose="020B0602020104020603" pitchFamily="34" charset="0"/>
                        </a:rPr>
                        <a:t>9</a:t>
                      </a:r>
                      <a:r>
                        <a:rPr lang="es-CO" sz="3100" b="1" baseline="30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w Cen MT" panose="020B0602020104020603" pitchFamily="34" charset="0"/>
                        </a:rPr>
                        <a:t>o</a:t>
                      </a:r>
                      <a:r>
                        <a:rPr lang="es-CO" sz="31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w Cen MT" panose="020B0602020104020603" pitchFamily="34" charset="0"/>
                        </a:rPr>
                        <a:t> Grado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1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31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w Cen MT" panose="020B0602020104020603" pitchFamily="34" charset="0"/>
                        </a:rPr>
                        <a:t>10º GRADO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1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31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w Cen MT" panose="020B0602020104020603" pitchFamily="34" charset="0"/>
                        </a:rPr>
                        <a:t>11º GRADO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1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w Cen MT" panose="020B06020201040206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31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w Cen MT" panose="020B0602020104020603" pitchFamily="34" charset="0"/>
                        </a:rPr>
                        <a:t>12º GRADO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1205">
                <a:tc>
                  <a:txBody>
                    <a:bodyPr/>
                    <a:lstStyle/>
                    <a:p>
                      <a:pPr algn="ctr"/>
                      <a:r>
                        <a:rPr lang="es-CO" sz="24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Educación Física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4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Educación Física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800" b="1" kern="1200" baseline="0" dirty="0"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F</a:t>
                      </a:r>
                      <a:r>
                        <a:rPr lang="es-CO" sz="24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Artes Plásticas y Dramáticas</a:t>
                      </a:r>
                      <a:endParaRPr lang="es-CO" sz="24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4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Salud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800" b="1" kern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D</a:t>
                      </a:r>
                      <a:endParaRPr lang="es-CO" sz="2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3676">
                <a:tc>
                  <a:txBody>
                    <a:bodyPr/>
                    <a:lstStyle/>
                    <a:p>
                      <a:pPr algn="ctr"/>
                      <a:r>
                        <a:rPr lang="es-CO" sz="24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Historia/Ciencias Sociales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800" b="1" kern="12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A</a:t>
                      </a:r>
                      <a:r>
                        <a:rPr dirty="0"/>
                        <a:t>- </a:t>
                      </a:r>
                      <a:r>
                        <a:rPr lang="es-CO" sz="24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Historia y Ciencias Sociales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800" b="1" kern="12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A</a:t>
                      </a:r>
                      <a:r>
                        <a:rPr dirty="0"/>
                        <a:t>- </a:t>
                      </a:r>
                      <a:r>
                        <a:rPr lang="es-CO" sz="2400" b="1" dirty="0">
                          <a:solidFill>
                            <a:schemeClr val="tx1"/>
                          </a:solidFill>
                          <a:effectLst/>
                          <a:latin typeface="Tw Cen MT" panose="020B0602020104020603" pitchFamily="34" charset="0"/>
                        </a:rPr>
                        <a:t>Historia y Ciencias Sociales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800" b="1" kern="120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D</a:t>
                      </a:r>
                      <a:r>
                        <a:rPr dirty="0"/>
                        <a:t> </a:t>
                      </a:r>
                      <a:r>
                        <a:rPr lang="es-CO" sz="24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Curso optativo universitario</a:t>
                      </a:r>
                      <a:endParaRPr lang="es-CO" sz="24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734">
                <a:tc>
                  <a:txBody>
                    <a:bodyPr/>
                    <a:lstStyle/>
                    <a:p>
                      <a:pPr algn="ctr"/>
                      <a:r>
                        <a:rPr lang="es-CO" sz="2800" b="1" kern="1200" dirty="0">
                          <a:solidFill>
                            <a:srgbClr val="87CB3D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B</a:t>
                      </a:r>
                      <a:r>
                        <a:rPr dirty="0"/>
                        <a:t> </a:t>
                      </a:r>
                      <a:r>
                        <a:rPr lang="es-CO" sz="24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Idioma Inglés</a:t>
                      </a:r>
                      <a:endParaRPr lang="es-CO" sz="24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800" b="1" kern="1200" dirty="0">
                          <a:solidFill>
                            <a:srgbClr val="87CB3D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B</a:t>
                      </a:r>
                      <a:r>
                        <a:rPr dirty="0"/>
                        <a:t> </a:t>
                      </a:r>
                      <a:r>
                        <a:rPr lang="es-CO" sz="24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Idioma Inglés</a:t>
                      </a:r>
                      <a:endParaRPr lang="es-CO" sz="24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800" b="1" kern="1200" dirty="0">
                          <a:solidFill>
                            <a:srgbClr val="87CB3D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B</a:t>
                      </a:r>
                      <a:r>
                        <a:rPr dirty="0"/>
                        <a:t> </a:t>
                      </a:r>
                      <a:r>
                        <a:rPr lang="es-CO" sz="24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Idioma Inglés</a:t>
                      </a:r>
                      <a:endParaRPr lang="es-CO" sz="24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800" b="1" kern="1200" dirty="0">
                          <a:solidFill>
                            <a:srgbClr val="87CB3D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B</a:t>
                      </a:r>
                      <a:r>
                        <a:rPr dirty="0"/>
                        <a:t> </a:t>
                      </a:r>
                      <a:r>
                        <a:rPr lang="es-CO" sz="24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Idioma Inglés</a:t>
                      </a:r>
                      <a:endParaRPr lang="es-CO" sz="24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36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800" b="1" kern="1200" baseline="0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C</a:t>
                      </a:r>
                      <a:r>
                        <a:rPr dirty="0"/>
                        <a:t> </a:t>
                      </a:r>
                      <a:r>
                        <a:rPr lang="es-CO" sz="24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Matemáticas</a:t>
                      </a:r>
                      <a:endParaRPr lang="es-CO" sz="24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800" b="1" kern="1200" baseline="0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C</a:t>
                      </a:r>
                      <a:r>
                        <a:rPr dirty="0"/>
                        <a:t> </a:t>
                      </a:r>
                      <a:r>
                        <a:rPr lang="es-CO" sz="24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Matemáticas</a:t>
                      </a:r>
                      <a:endParaRPr lang="es-CO" sz="24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800" b="1" kern="1200" baseline="0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C</a:t>
                      </a:r>
                      <a:r>
                        <a:rPr dirty="0"/>
                        <a:t> </a:t>
                      </a:r>
                      <a:r>
                        <a:rPr lang="es-CO" sz="24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Matemáticas</a:t>
                      </a:r>
                      <a:endParaRPr lang="es-CO" sz="24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800" b="1" kern="1200" baseline="0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C</a:t>
                      </a:r>
                      <a:r>
                        <a:rPr dirty="0"/>
                        <a:t> </a:t>
                      </a:r>
                      <a:r>
                        <a:rPr lang="es-CO" sz="24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Matemáticas</a:t>
                      </a:r>
                      <a:endParaRPr lang="es-CO" sz="24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99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800" b="1" kern="1200" baseline="0" dirty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D</a:t>
                      </a:r>
                      <a:r>
                        <a:rPr dirty="0"/>
                        <a:t> </a:t>
                      </a:r>
                      <a:r>
                        <a:rPr lang="es-CO" sz="24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Curso de Ciencia con Laboratorio</a:t>
                      </a:r>
                      <a:endParaRPr lang="es-CO" sz="24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800" b="1" kern="1200" baseline="0" dirty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D</a:t>
                      </a:r>
                      <a:r>
                        <a:rPr dirty="0"/>
                        <a:t> </a:t>
                      </a:r>
                      <a:r>
                        <a:rPr lang="es-CO" sz="24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Curso de Ciencia con Laboratorio</a:t>
                      </a:r>
                      <a:endParaRPr lang="es-CO" sz="24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800" b="1" kern="1200" baseline="0" dirty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D</a:t>
                      </a:r>
                      <a:r>
                        <a:rPr dirty="0"/>
                        <a:t> </a:t>
                      </a:r>
                      <a:r>
                        <a:rPr lang="es-CO" sz="24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Curso de Ciencia con Laboratorio</a:t>
                      </a:r>
                      <a:endParaRPr lang="es-CO" sz="24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800" b="1" kern="1200" baseline="0" dirty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D</a:t>
                      </a:r>
                      <a:r>
                        <a:rPr dirty="0"/>
                        <a:t> </a:t>
                      </a:r>
                      <a:r>
                        <a:rPr lang="es-CO" sz="24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Curso de Ciencia con Laboratorio</a:t>
                      </a:r>
                      <a:endParaRPr lang="es-CO" sz="24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42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800" b="1" kern="12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E</a:t>
                      </a:r>
                      <a:r>
                        <a:rPr lang="es-CO" sz="24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Idioma que no es inglés</a:t>
                      </a:r>
                      <a:endParaRPr lang="es-CO" sz="24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800" b="1" kern="12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E</a:t>
                      </a:r>
                      <a:r>
                        <a:rPr lang="es-CO" sz="24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Idioma que no es inglés</a:t>
                      </a:r>
                      <a:endParaRPr lang="es-CO" sz="24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800" b="1" kern="12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E</a:t>
                      </a:r>
                      <a:r>
                        <a:rPr lang="es-CO" sz="24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Idioma que no es inglés</a:t>
                      </a:r>
                      <a:endParaRPr lang="es-CO" sz="24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800" b="1" kern="12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E</a:t>
                      </a:r>
                      <a:r>
                        <a:rPr lang="es-CO" sz="24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Idioma que no es inglés</a:t>
                      </a:r>
                      <a:endParaRPr lang="es-CO" sz="2400" b="1" dirty="0">
                        <a:solidFill>
                          <a:schemeClr val="tx1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4" name="Picture 2" descr="https://upload.wikimedia.org/wikipedia/commons/thumb/0/0f/Seal_of_California.svg/2000px-Seal_of_California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6" y="1682686"/>
            <a:ext cx="406929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upload.wikimedia.org/wikipedia/commons/thumb/0/0f/Seal_of_California.svg/2000px-Seal_of_California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620" y="1682686"/>
            <a:ext cx="406929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upload.wikimedia.org/wikipedia/commons/thumb/0/0f/Seal_of_California.svg/2000px-Seal_of_California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4" y="2566287"/>
            <a:ext cx="406929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home.lausd.net/ourpages/auto/2014/6/6/56717223/LAUSD%20logo_whi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199" y="1682686"/>
            <a:ext cx="464343" cy="47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25013" y="6120018"/>
            <a:ext cx="6803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es-CO" sz="2000" b="1" dirty="0">
                <a:latin typeface="Tw Cen MT" panose="020B0602020104020603" pitchFamily="34" charset="0"/>
              </a:rPr>
              <a:t>Proyecto de Aprendizaje Mediante Servicio </a:t>
            </a:r>
          </a:p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es-CO" sz="2000" b="1" dirty="0">
                <a:latin typeface="Tw Cen MT" panose="020B0602020104020603" pitchFamily="34" charset="0"/>
              </a:rPr>
              <a:t>Selección del Camino Hacia una Carrera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79661" y="91266"/>
            <a:ext cx="7759675" cy="646331"/>
          </a:xfrm>
          <a:prstGeom prst="rect">
            <a:avLst/>
          </a:prstGeom>
          <a:noFill/>
        </p:spPr>
        <p:txBody>
          <a:bodyPr wrap="square" rtlCol="0">
            <a:normAutofit fontScale="77500" lnSpcReduction="20000"/>
          </a:bodyPr>
          <a:lstStyle/>
          <a:p>
            <a:pPr algn="ctr"/>
            <a:r>
              <a:rPr lang="es-CO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PROGRAMACIÓN DE ESCUELA PREPARATORIA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9248">
            <a:off x="9057770" y="3832052"/>
            <a:ext cx="414502" cy="4145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9248">
            <a:off x="9057770" y="4412127"/>
            <a:ext cx="414502" cy="4145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9248">
            <a:off x="9094496" y="5135605"/>
            <a:ext cx="414502" cy="4145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9248">
            <a:off x="6047817" y="5135605"/>
            <a:ext cx="414502" cy="4145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9248">
            <a:off x="10748046" y="1696215"/>
            <a:ext cx="414502" cy="4145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9248">
            <a:off x="6025898" y="4395806"/>
            <a:ext cx="414502" cy="414502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8048"/>
            <a:ext cx="12192000" cy="534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82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1060" y="2306508"/>
            <a:ext cx="4123410" cy="2800767"/>
          </a:xfrm>
          <a:prstGeom prst="rect">
            <a:avLst/>
          </a:prstGeom>
          <a:solidFill>
            <a:srgbClr val="CC33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vert="horz" wrap="square" rtlCol="0">
            <a:spAutoFit/>
          </a:bodyPr>
          <a:lstStyle/>
          <a:p>
            <a:pPr algn="ctr"/>
            <a:r>
              <a:rPr lang="es-CO" sz="4400" dirty="0">
                <a:solidFill>
                  <a:schemeClr val="bg1">
                    <a:lumMod val="95000"/>
                  </a:schemeClr>
                </a:solidFill>
                <a:latin typeface="Aharoni" panose="02010803020104030203" pitchFamily="2" charset="-79"/>
              </a:rPr>
              <a:t>Mayor información acerca de los requisitos A-G</a:t>
            </a:r>
            <a:endParaRPr lang="es-CO" sz="4400" dirty="0">
              <a:solidFill>
                <a:schemeClr val="bg1">
                  <a:lumMod val="9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Picture 2" descr="http://www.3riversgrace.org/uploads/9/1/7/3/9173131/4525762_orig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36" r="5225"/>
          <a:stretch/>
        </p:blipFill>
        <p:spPr bwMode="auto">
          <a:xfrm>
            <a:off x="9342494" y="6074868"/>
            <a:ext cx="2711283" cy="74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10" y="397968"/>
            <a:ext cx="7410450" cy="5456732"/>
          </a:xfrm>
          <a:prstGeom prst="rect">
            <a:avLst/>
          </a:prstGeom>
          <a:solidFill>
            <a:srgbClr val="FFFF00"/>
          </a:solidFill>
          <a:ln w="76200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330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dirty="0"/>
            </a:br>
            <a:endParaRPr kumimoji="0" lang="es-CO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7854" y="1704598"/>
            <a:ext cx="10388050" cy="4602958"/>
          </a:xfrm>
          <a:prstGeom prst="rect">
            <a:avLst/>
          </a:prstGeom>
          <a:noFill/>
        </p:spPr>
        <p:txBody>
          <a:bodyPr wrap="square" rtlCol="0">
            <a:normAutofit fontScale="85000" lnSpcReduction="10000"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CO" sz="3600" dirty="0">
                <a:latin typeface="Tw Cen MT" panose="020B0602020104020603" pitchFamily="34" charset="0"/>
              </a:rPr>
              <a:t>¿Qué son los requisitos A-G?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CO" sz="3600" dirty="0">
                <a:latin typeface="Tw Cen MT" panose="020B0602020104020603" pitchFamily="34" charset="0"/>
              </a:rPr>
              <a:t>¿Qué materias académicas están bajo la letra A?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CO" sz="3600" dirty="0">
                <a:latin typeface="Tw Cen MT" panose="020B0602020104020603" pitchFamily="34" charset="0"/>
              </a:rPr>
              <a:t>¿Cuántos años se requieren para la materia del idioma inglés?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CO" sz="3600" dirty="0">
                <a:latin typeface="Tw Cen MT" panose="020B0602020104020603" pitchFamily="34" charset="0"/>
              </a:rPr>
              <a:t>¿Cuántos años se requieren para la materia de matemáticas?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CO" sz="3600" dirty="0">
                <a:latin typeface="Tw Cen MT" panose="020B0602020104020603" pitchFamily="34" charset="0"/>
              </a:rPr>
              <a:t>¿Qué significan las siglas LOTE?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17854" y="-268578"/>
            <a:ext cx="10771603" cy="2214826"/>
            <a:chOff x="1017854" y="-268578"/>
            <a:chExt cx="10771603" cy="2214826"/>
          </a:xfrm>
        </p:grpSpPr>
        <p:sp>
          <p:nvSpPr>
            <p:cNvPr id="8" name="TextBox 7"/>
            <p:cNvSpPr txBox="1"/>
            <p:nvPr/>
          </p:nvSpPr>
          <p:spPr>
            <a:xfrm>
              <a:off x="1017854" y="631674"/>
              <a:ext cx="10114249" cy="110799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s-CO" sz="66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anose="02010803020104030203" pitchFamily="2" charset="-79"/>
                </a:rPr>
                <a:t>Revisemos...</a:t>
              </a:r>
              <a:endParaRPr lang="es-CO" sz="6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endParaRPr>
            </a:p>
          </p:txBody>
        </p:sp>
        <p:pic>
          <p:nvPicPr>
            <p:cNvPr id="9" name="Picture 10" descr="http://www.universitymanage.com/assets/img/icon/exam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62628">
              <a:off x="9539251" y="-268578"/>
              <a:ext cx="2250206" cy="2214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http://www.3riversgrace.org/uploads/9/1/7/3/9173131/4525762_orig.jpg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36" r="5225"/>
          <a:stretch/>
        </p:blipFill>
        <p:spPr bwMode="auto">
          <a:xfrm>
            <a:off x="9373255" y="5924783"/>
            <a:ext cx="2711283" cy="74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hazards.fema.gov/onlinelomc/img/helpimages/faq-ic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823" y="5161516"/>
            <a:ext cx="791435" cy="114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00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ughoundpestcontrol.com/images/General/facts_genera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5" t="5500" r="12385" b="14938"/>
          <a:stretch/>
        </p:blipFill>
        <p:spPr bwMode="auto">
          <a:xfrm>
            <a:off x="9836262" y="79036"/>
            <a:ext cx="2203337" cy="239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dirty="0"/>
            </a:br>
            <a:endParaRPr kumimoji="0" lang="es-CO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3182" y="2002924"/>
            <a:ext cx="10644418" cy="2509979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O" sz="3800" dirty="0">
                <a:latin typeface="Tw Cen MT" panose="020B0602020104020603" pitchFamily="34" charset="0"/>
              </a:rPr>
              <a:t>En California se encuentran 3 de las 10 universidades en los Estados Unidos que producen más galardonados con el premio Nobel– </a:t>
            </a:r>
            <a:r>
              <a:rPr lang="es-CO" sz="3800" b="1" dirty="0">
                <a:latin typeface="Tw Cen MT" panose="020B0602020104020603" pitchFamily="34" charset="0"/>
              </a:rPr>
              <a:t>Stanford University, University of California, Berkeley y University of California, Santa Barbara.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17854" y="495040"/>
            <a:ext cx="10114249" cy="110799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s-CO" sz="6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</a:rPr>
              <a:t>Cosas Interesantes</a:t>
            </a:r>
            <a:endParaRPr lang="es-CO" sz="6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60600" y="6467609"/>
            <a:ext cx="9779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O" sz="1400" b="1" dirty="0">
                <a:solidFill>
                  <a:schemeClr val="tx2"/>
                </a:solidFill>
              </a:rPr>
              <a:t>FUENTE: Education Pays: </a:t>
            </a:r>
            <a:r>
              <a:rPr lang="es-CO" sz="1300" b="1" i="1" dirty="0">
                <a:solidFill>
                  <a:schemeClr val="tx2"/>
                </a:solidFill>
              </a:rPr>
              <a:t>TOP </a:t>
            </a:r>
            <a:r>
              <a:rPr lang="es-CO" sz="1300" b="1" i="1" dirty="0">
                <a:solidFill>
                  <a:schemeClr val="tx2"/>
                </a:solidFill>
                <a:latin typeface="Times New Roman" panose="02020603050405020304" pitchFamily="18" charset="0"/>
              </a:rPr>
              <a:t>10</a:t>
            </a:r>
            <a:r>
              <a:rPr lang="es-CO" sz="1300" b="1" i="1" dirty="0">
                <a:solidFill>
                  <a:schemeClr val="tx2"/>
                </a:solidFill>
              </a:rPr>
              <a:t> UNIVERSITIES FOR PRODUCING NOBEL PRIZEWINNERS - WWW.TIMESHIGHEREDUCATION.COM</a:t>
            </a:r>
          </a:p>
        </p:txBody>
      </p:sp>
      <p:pic>
        <p:nvPicPr>
          <p:cNvPr id="3074" name="Picture 2" descr="http://www.nabr.org/wp-content/uploads/2014/07/Nobel-Prize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991" y="4575856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54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429" y="1880168"/>
            <a:ext cx="11682453" cy="2400657"/>
          </a:xfrm>
          <a:prstGeom prst="rect">
            <a:avLst/>
          </a:prstGeom>
          <a:solidFill>
            <a:srgbClr val="003296"/>
          </a:solidFill>
        </p:spPr>
        <p:txBody>
          <a:bodyPr wrap="square" rtlCol="0">
            <a:normAutofit fontScale="77500" lnSpcReduction="20000"/>
          </a:bodyPr>
          <a:lstStyle/>
          <a:p>
            <a:pPr algn="ctr"/>
            <a:endParaRPr lang="es-CO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  <a:cs typeface="Iskoola Pota" panose="020B0502040204020203" pitchFamily="34" charset="0"/>
            </a:endParaRPr>
          </a:p>
          <a:p>
            <a:pPr algn="ctr"/>
            <a:r>
              <a:rPr lang="es-CO" sz="1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Herramientas para el Monitoreo</a:t>
            </a:r>
          </a:p>
          <a:p>
            <a:pPr algn="ctr"/>
            <a:endParaRPr lang="es-CO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  <a:cs typeface="Iskoola Pota" panose="020B0502040204020203" pitchFamily="34" charset="0"/>
            </a:endParaRPr>
          </a:p>
        </p:txBody>
      </p:sp>
      <p:pic>
        <p:nvPicPr>
          <p:cNvPr id="1026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10" y="4766361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074" y="4728755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430" y="5361314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085" y="5375168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264" y="4766361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332" y="5652654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5136" y="4752507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912" y="5665718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62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24" y="2314201"/>
            <a:ext cx="4727276" cy="3451901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6824" y="125290"/>
            <a:ext cx="10109200" cy="2185214"/>
          </a:xfrm>
          <a:prstGeom prst="rect">
            <a:avLst/>
          </a:prstGeom>
          <a:noFill/>
        </p:spPr>
        <p:txBody>
          <a:bodyPr vert="horz" wrap="square" rtlCol="0" anchor="ctr">
            <a:normAutofit fontScale="77500" lnSpcReduction="20000"/>
          </a:bodyPr>
          <a:lstStyle/>
          <a:p>
            <a:pPr algn="ctr"/>
            <a:r>
              <a:rPr lang="es-CO" sz="7200" dirty="0">
                <a:solidFill>
                  <a:schemeClr val="tx2"/>
                </a:solidFill>
                <a:latin typeface="Aharoni" panose="02010803020104030203" pitchFamily="2" charset="-79"/>
              </a:rPr>
              <a:t>Herramientas para el Monitoreo</a:t>
            </a:r>
          </a:p>
          <a:p>
            <a:pPr algn="ctr"/>
            <a:r>
              <a:rPr lang="es-CO" sz="3200" dirty="0">
                <a:solidFill>
                  <a:schemeClr val="tx2"/>
                </a:solidFill>
                <a:latin typeface="Aharoni" panose="02010803020104030203" pitchFamily="2" charset="-79"/>
              </a:rPr>
              <a:t>¡Se utilizan para verificar el progreso de la preparación para la universidad y las carreras!</a:t>
            </a:r>
            <a:endParaRPr lang="es-CO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982" y="195088"/>
            <a:ext cx="2045618" cy="2045618"/>
          </a:xfrm>
          <a:prstGeom prst="rect">
            <a:avLst/>
          </a:prstGeom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741" y="2469553"/>
            <a:ext cx="4051759" cy="4176301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585" y="2933627"/>
            <a:ext cx="4632413" cy="3411141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07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dirty="0"/>
            </a:br>
            <a:endParaRPr kumimoji="0" lang="es-CO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8110" y="433090"/>
            <a:ext cx="10114249" cy="110799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s-CO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</a:rPr>
              <a:t>Monitorear el progreso</a:t>
            </a:r>
            <a:endParaRPr lang="es-CO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4" name="Picture 2" descr="http://images.clipartpanda.com/pencil-clip-art-RiAy6kLi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728" y="1250403"/>
            <a:ext cx="1525487" cy="148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884" y="1541086"/>
            <a:ext cx="7300254" cy="4951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219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956" y="314317"/>
            <a:ext cx="8548527" cy="6242215"/>
          </a:xfrm>
          <a:prstGeom prst="rect">
            <a:avLst/>
          </a:prstGeom>
          <a:noFill/>
          <a:ln w="57150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4972" y="180329"/>
            <a:ext cx="1877437" cy="637620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s-CO" sz="5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</a:rPr>
              <a:t>Monitorear el progreso</a:t>
            </a:r>
            <a:endParaRPr lang="es-CO" sz="55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Right Arrow 8"/>
          <p:cNvSpPr/>
          <p:nvPr/>
        </p:nvSpPr>
        <p:spPr>
          <a:xfrm rot="2221834">
            <a:off x="6515034" y="2008794"/>
            <a:ext cx="485095" cy="266552"/>
          </a:xfrm>
          <a:prstGeom prst="rightArrow">
            <a:avLst>
              <a:gd name="adj1" fmla="val 45479"/>
              <a:gd name="adj2" fmla="val 71770"/>
            </a:avLst>
          </a:prstGeom>
          <a:solidFill>
            <a:srgbClr val="DF29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57582" y="2055286"/>
            <a:ext cx="595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chemeClr val="tx2"/>
                </a:solidFill>
                <a:latin typeface="Tw Cen MT" panose="020B0602020104020603" pitchFamily="34" charset="0"/>
              </a:rPr>
              <a:t>A</a:t>
            </a:r>
          </a:p>
        </p:txBody>
      </p:sp>
      <p:sp>
        <p:nvSpPr>
          <p:cNvPr id="6" name="Pentagon 5"/>
          <p:cNvSpPr/>
          <p:nvPr/>
        </p:nvSpPr>
        <p:spPr>
          <a:xfrm>
            <a:off x="-1639614" y="2394539"/>
            <a:ext cx="6311900" cy="2328956"/>
          </a:xfrm>
          <a:prstGeom prst="homePlate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>
                <a:solidFill>
                  <a:schemeClr val="bg1"/>
                </a:solidFill>
                <a:latin typeface="Tw Cen MT" panose="020B0602020104020603" pitchFamily="34" charset="0"/>
              </a:rPr>
              <a:t>Ingresar calificaciones para cada materia académica en la caja que corresponde.</a:t>
            </a:r>
          </a:p>
        </p:txBody>
      </p:sp>
    </p:spTree>
    <p:extLst>
      <p:ext uri="{BB962C8B-B14F-4D97-AF65-F5344CB8AC3E}">
        <p14:creationId xmlns:p14="http://schemas.microsoft.com/office/powerpoint/2010/main" val="402770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6" grpId="0" animBg="1"/>
      <p:bldP spid="6" grpId="1" animBg="1"/>
      <p:bldP spid="6" grpId="2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"/>
          <a:stretch/>
        </p:blipFill>
        <p:spPr bwMode="auto">
          <a:xfrm>
            <a:off x="2336994" y="8688"/>
            <a:ext cx="9702605" cy="6853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/>
          <p:cNvSpPr/>
          <p:nvPr/>
        </p:nvSpPr>
        <p:spPr>
          <a:xfrm rot="2221834">
            <a:off x="6521627" y="1324895"/>
            <a:ext cx="391013" cy="229323"/>
          </a:xfrm>
          <a:prstGeom prst="rightArrow">
            <a:avLst>
              <a:gd name="adj1" fmla="val 45479"/>
              <a:gd name="adj2" fmla="val 71770"/>
            </a:avLst>
          </a:prstGeom>
          <a:solidFill>
            <a:srgbClr val="DF29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 rot="2221834">
            <a:off x="5189289" y="1324544"/>
            <a:ext cx="391013" cy="229323"/>
          </a:xfrm>
          <a:prstGeom prst="rightArrow">
            <a:avLst>
              <a:gd name="adj1" fmla="val 45479"/>
              <a:gd name="adj2" fmla="val 71770"/>
            </a:avLst>
          </a:prstGeom>
          <a:solidFill>
            <a:srgbClr val="DF29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 rot="2221834">
            <a:off x="9166892" y="1344118"/>
            <a:ext cx="391013" cy="229323"/>
          </a:xfrm>
          <a:prstGeom prst="rightArrow">
            <a:avLst>
              <a:gd name="adj1" fmla="val 45479"/>
              <a:gd name="adj2" fmla="val 71770"/>
            </a:avLst>
          </a:prstGeom>
          <a:solidFill>
            <a:srgbClr val="DF29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752104" y="1734490"/>
            <a:ext cx="2179763" cy="707886"/>
          </a:xfrm>
          <a:prstGeom prst="rect">
            <a:avLst/>
          </a:prstGeom>
          <a:noFill/>
        </p:spPr>
        <p:txBody>
          <a:bodyPr wrap="square" rtlCol="0">
            <a:normAutofit fontScale="77500" lnSpcReduction="20000"/>
          </a:bodyPr>
          <a:lstStyle/>
          <a:p>
            <a:pPr algn="ctr"/>
            <a:r>
              <a:rPr lang="es-CO" sz="2000" dirty="0">
                <a:latin typeface="Tw Cen MT" panose="020B0602020104020603" pitchFamily="34" charset="0"/>
              </a:rPr>
              <a:t>Secretario del cuerpo estudiantil de gobierno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37201" y="1846672"/>
            <a:ext cx="1271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 </a:t>
            </a:r>
            <a:r>
              <a:rPr lang="es-CO" sz="2000" dirty="0">
                <a:latin typeface="Tw Cen MT" panose="020B0602020104020603" pitchFamily="34" charset="0"/>
              </a:rPr>
              <a:t>2 años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16900" y="1626768"/>
            <a:ext cx="3822699" cy="923330"/>
          </a:xfrm>
          <a:prstGeom prst="rect">
            <a:avLst/>
          </a:prstGeom>
          <a:noFill/>
        </p:spPr>
        <p:txBody>
          <a:bodyPr wrap="square" rtlCol="0">
            <a:normAutofit fontScale="85000" lnSpcReduction="10000"/>
          </a:bodyPr>
          <a:lstStyle/>
          <a:p>
            <a:r>
              <a:rPr lang="es-CO" dirty="0">
                <a:latin typeface="Tw Cen MT" panose="020B0602020104020603" pitchFamily="34" charset="0"/>
              </a:rPr>
              <a:t>Planificación de la agenda para la reunión, levantar el acta de la reunión y pasó la lista, encabezar las reuniones durante la ausencia del presidente/vicepresidente.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4972" y="180329"/>
            <a:ext cx="1877437" cy="637620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s-CO" sz="5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</a:rPr>
              <a:t>Monitorear el progreso</a:t>
            </a:r>
            <a:endParaRPr lang="es-CO" sz="55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3479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74972" y="180329"/>
            <a:ext cx="1877437" cy="637620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s-CO" sz="5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</a:rPr>
              <a:t>Monitorear el progreso</a:t>
            </a:r>
            <a:endParaRPr lang="es-CO" sz="55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296" y="133100"/>
            <a:ext cx="8969277" cy="672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81108" y="2648367"/>
            <a:ext cx="428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solidFill>
                  <a:schemeClr val="tx2"/>
                </a:solidFill>
                <a:latin typeface="Tw Cen MT" panose="020B0602020104020603" pitchFamily="34" charset="0"/>
              </a:rPr>
              <a:t>3</a:t>
            </a:r>
          </a:p>
        </p:txBody>
      </p:sp>
      <p:sp>
        <p:nvSpPr>
          <p:cNvPr id="5" name="Right Arrow 4"/>
          <p:cNvSpPr/>
          <p:nvPr/>
        </p:nvSpPr>
        <p:spPr>
          <a:xfrm rot="2221834">
            <a:off x="3105557" y="2600780"/>
            <a:ext cx="391013" cy="229323"/>
          </a:xfrm>
          <a:prstGeom prst="rightArrow">
            <a:avLst>
              <a:gd name="adj1" fmla="val 45479"/>
              <a:gd name="adj2" fmla="val 71770"/>
            </a:avLst>
          </a:prstGeom>
          <a:solidFill>
            <a:srgbClr val="DF29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entagon 5"/>
          <p:cNvSpPr/>
          <p:nvPr/>
        </p:nvSpPr>
        <p:spPr>
          <a:xfrm>
            <a:off x="11763" y="2487530"/>
            <a:ext cx="5366647" cy="1742594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solidFill>
                  <a:schemeClr val="bg1"/>
                </a:solidFill>
                <a:latin typeface="Tw Cen MT" panose="020B0602020104020603" pitchFamily="34" charset="0"/>
              </a:rPr>
              <a:t>Ingresar las calificaciones/resultados en las cajas que corresponden  para cada requisito.</a:t>
            </a:r>
          </a:p>
        </p:txBody>
      </p:sp>
    </p:spTree>
    <p:extLst>
      <p:ext uri="{BB962C8B-B14F-4D97-AF65-F5344CB8AC3E}">
        <p14:creationId xmlns:p14="http://schemas.microsoft.com/office/powerpoint/2010/main" val="56301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6" grpId="0" animBg="1"/>
      <p:bldP spid="6" grpId="1" animBg="1"/>
      <p:bldP spid="6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2432" y="530351"/>
            <a:ext cx="10547131" cy="5801588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  <a:prstDash val="dashDot"/>
          </a:ln>
        </p:spPr>
        <p:txBody>
          <a:bodyPr wrap="square" rtlCol="0">
            <a:normAutofit fontScale="77500" lnSpcReduction="2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CO" sz="6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OBJETIVOS</a:t>
            </a:r>
            <a:endParaRPr lang="es-CO" sz="6000" b="1" dirty="0">
              <a:solidFill>
                <a:srgbClr val="92D050"/>
              </a:solidFill>
              <a:latin typeface="Tw Cen MT" panose="020B0602020104020603" pitchFamily="34" charset="0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rgbClr val="87CB3D"/>
              </a:buClr>
              <a:buFont typeface="+mj-lt"/>
              <a:buAutoNum type="arabicPeriod"/>
            </a:pPr>
            <a:r>
              <a:rPr lang="es-CO" sz="3200" dirty="0">
                <a:latin typeface="Tw Cen MT" panose="020B0602020104020603" pitchFamily="34" charset="0"/>
              </a:rPr>
              <a:t>Entender los beneficios de estar preparado para la universidad y las carreras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rgbClr val="87CB3D"/>
              </a:buClr>
              <a:buFont typeface="+mj-lt"/>
              <a:buAutoNum type="arabicPeriod"/>
            </a:pPr>
            <a:r>
              <a:rPr lang="es-CO" sz="3200" dirty="0">
                <a:latin typeface="Tw Cen MT" panose="020B0602020104020603" pitchFamily="34" charset="0"/>
              </a:rPr>
              <a:t>Incrementar sus conocimientos acerca de los requisitos para las materias agrupadas de A-G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rgbClr val="87CB3D"/>
              </a:buClr>
              <a:buFont typeface="+mj-lt"/>
              <a:buAutoNum type="arabicPeriod"/>
            </a:pPr>
            <a:r>
              <a:rPr lang="es-CO" sz="3200" dirty="0">
                <a:latin typeface="Tw Cen MT" panose="020B0602020104020603" pitchFamily="34" charset="0"/>
              </a:rPr>
              <a:t>Aprender acerca de los requisitos para </a:t>
            </a:r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el certificado  de la escuela intermedia</a:t>
            </a:r>
            <a:r>
              <a:rPr lang="es-CO" sz="3200" dirty="0"/>
              <a:t> y </a:t>
            </a:r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la actividad de la culminación</a:t>
            </a:r>
            <a:endParaRPr lang="es-CO" sz="3200" dirty="0">
              <a:latin typeface="Tw Cen MT" panose="020B0602020104020603" pitchFamily="34" charset="0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rgbClr val="87CB3D"/>
              </a:buClr>
              <a:buFont typeface="+mj-lt"/>
              <a:buAutoNum type="arabicPeriod"/>
            </a:pPr>
            <a:r>
              <a:rPr lang="es-CO" sz="3200" dirty="0">
                <a:latin typeface="Tw Cen MT" panose="020B0602020104020603" pitchFamily="34" charset="0"/>
              </a:rPr>
              <a:t>Utilizar la</a:t>
            </a:r>
            <a:r>
              <a:rPr lang="es-CO" sz="3200" dirty="0"/>
              <a:t> </a:t>
            </a:r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Herramienta de monitoreo para la preparación para la universidad y las carreras</a:t>
            </a:r>
            <a:r>
              <a:rPr lang="es-CO" sz="3200" dirty="0">
                <a:latin typeface="Tw Cen MT" panose="020B0602020104020603" pitchFamily="34" charset="0"/>
              </a:rPr>
              <a:t> para darle seguimiento al progreso académico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rgbClr val="87CB3D"/>
              </a:buClr>
              <a:buFont typeface="+mj-lt"/>
              <a:buAutoNum type="arabicPeriod"/>
            </a:pPr>
            <a:r>
              <a:rPr lang="es-ES" sz="3200" dirty="0">
                <a:latin typeface="Tw Cen MT" panose="020B0602020104020603" pitchFamily="34" charset="0"/>
              </a:rPr>
              <a:t>Aumentar la concientización en relación a los cursos avanzado y cursos con crédito universitario (conocidos en inglés como cursos AP)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rgbClr val="87CB3D"/>
              </a:buClr>
              <a:buFont typeface="+mj-lt"/>
              <a:buAutoNum type="arabicPeriod"/>
            </a:pPr>
            <a:r>
              <a:rPr lang="es-ES" sz="3200" dirty="0">
                <a:latin typeface="Tw Cen MT" panose="020B0602020104020603" pitchFamily="34" charset="0"/>
              </a:rPr>
              <a:t>Entender la importancia de un promedio de calificaciones (GPA, por sus siglas en inglés) competitivo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rgbClr val="87CB3D"/>
              </a:buClr>
              <a:buFont typeface="+mj-lt"/>
              <a:buAutoNum type="arabicPeriod"/>
            </a:pPr>
            <a:r>
              <a:rPr lang="es-ES" sz="3200" dirty="0">
                <a:latin typeface="Tw Cen MT" panose="020B0602020104020603" pitchFamily="34" charset="0"/>
              </a:rPr>
              <a:t>. Adquirir conocimientos acerca de las destrezas no cognitivas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rgbClr val="87CB3D"/>
              </a:buClr>
              <a:buFont typeface="+mj-lt"/>
              <a:buAutoNum type="arabicPeriod"/>
            </a:pPr>
            <a:endParaRPr lang="es-CO" sz="3000" dirty="0">
              <a:solidFill>
                <a:schemeClr val="accent1"/>
              </a:solidFill>
              <a:latin typeface="Tw Cen MT" panose="020B0602020104020603" pitchFamily="34" charset="0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87CB3D"/>
              </a:buClr>
            </a:pPr>
            <a:endParaRPr lang="es-CO" sz="1100" b="1" dirty="0">
              <a:solidFill>
                <a:schemeClr val="accent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84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dirty="0"/>
            </a:br>
            <a:endParaRPr kumimoji="0" lang="es-CO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59812" y="1809929"/>
            <a:ext cx="1044521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s-CO" sz="3000" dirty="0">
                <a:latin typeface="Tw Cen MT" panose="020B0602020104020603" pitchFamily="34" charset="0"/>
              </a:rPr>
              <a:t>¿</a:t>
            </a:r>
            <a:r>
              <a:rPr lang="es-CO" sz="3000" dirty="0">
                <a:solidFill>
                  <a:schemeClr val="accent1"/>
                </a:solidFill>
                <a:latin typeface="Tw Cen MT" panose="020B0602020104020603" pitchFamily="34" charset="0"/>
              </a:rPr>
              <a:t>Se esfuerza  el estudiante por obtener la calificación que es capaz en obtener</a:t>
            </a:r>
            <a:r>
              <a:rPr lang="es-CO" sz="3000" dirty="0">
                <a:latin typeface="Tw Cen MT" panose="020B0602020104020603" pitchFamily="34" charset="0"/>
              </a:rPr>
              <a:t>?</a:t>
            </a:r>
          </a:p>
          <a:p>
            <a:pPr lvl="1">
              <a:spcBef>
                <a:spcPts val="600"/>
              </a:spcBef>
            </a:pPr>
            <a:endParaRPr lang="es-CO" sz="3000" dirty="0">
              <a:solidFill>
                <a:schemeClr val="accent1"/>
              </a:solidFill>
              <a:latin typeface="Tw Cen MT" panose="020B0602020104020603" pitchFamily="34" charset="0"/>
            </a:endParaRP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s-CO" sz="3000" dirty="0">
                <a:latin typeface="Tw Cen MT" panose="020B0602020104020603" pitchFamily="34" charset="0"/>
              </a:rPr>
              <a:t>¿Está el estudiante en el camino para recibir una </a:t>
            </a:r>
            <a:r>
              <a:rPr lang="es-CO" sz="3000" b="1" dirty="0">
                <a:solidFill>
                  <a:schemeClr val="accent1"/>
                </a:solidFill>
                <a:latin typeface="Tw Cen MT" panose="020B0602020104020603" pitchFamily="34" charset="0"/>
              </a:rPr>
              <a:t>certificado de completación</a:t>
            </a:r>
            <a:r>
              <a:rPr lang="es-CO" sz="3000" dirty="0">
                <a:latin typeface="Tw Cen MT" panose="020B0602020104020603" pitchFamily="34" charset="0"/>
              </a:rPr>
              <a:t>? </a:t>
            </a:r>
          </a:p>
          <a:p>
            <a:pPr lvl="1">
              <a:spcBef>
                <a:spcPts val="600"/>
              </a:spcBef>
            </a:pPr>
            <a:endParaRPr lang="es-CO" sz="3000" dirty="0">
              <a:solidFill>
                <a:schemeClr val="accent1"/>
              </a:solidFill>
              <a:latin typeface="Tw Cen MT" panose="020B0602020104020603" pitchFamily="34" charset="0"/>
            </a:endParaRP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s-CO" sz="3000" dirty="0">
                <a:latin typeface="Tw Cen MT" panose="020B0602020104020603" pitchFamily="34" charset="0"/>
              </a:rPr>
              <a:t>¿</a:t>
            </a:r>
            <a:r>
              <a:rPr lang="es-CO" sz="3000" dirty="0">
                <a:solidFill>
                  <a:schemeClr val="accent1"/>
                </a:solidFill>
                <a:latin typeface="Tw Cen MT" panose="020B0602020104020603" pitchFamily="34" charset="0"/>
              </a:rPr>
              <a:t>Cuáles son las áreas en las que necesita mejorar</a:t>
            </a:r>
            <a:r>
              <a:rPr lang="es-CO" sz="3000" dirty="0">
                <a:latin typeface="Tw Cen MT" panose="020B0602020104020603" pitchFamily="34" charset="0"/>
              </a:rPr>
              <a:t>?</a:t>
            </a:r>
          </a:p>
          <a:p>
            <a:pPr lvl="1">
              <a:spcBef>
                <a:spcPts val="600"/>
              </a:spcBef>
            </a:pPr>
            <a:endParaRPr lang="es-CO" sz="3000" dirty="0">
              <a:solidFill>
                <a:schemeClr val="accent1"/>
              </a:solidFill>
              <a:latin typeface="Tw Cen MT" panose="020B0602020104020603" pitchFamily="34" charset="0"/>
            </a:endParaRP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s-CO" sz="3000" dirty="0">
                <a:latin typeface="Tw Cen MT" panose="020B0602020104020603" pitchFamily="34" charset="0"/>
              </a:rPr>
              <a:t>¿Qué pueden hacer para mejorarlas?</a:t>
            </a:r>
            <a:endParaRPr lang="es-CO" sz="3000" dirty="0">
              <a:solidFill>
                <a:schemeClr val="accent1"/>
              </a:solidFill>
              <a:latin typeface="Tw Cen MT" panose="020B06020201040206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4319" y="701933"/>
            <a:ext cx="10114249" cy="9233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s-CO" sz="5400" dirty="0"/>
              <a:t>¡</a:t>
            </a:r>
            <a:r>
              <a:rPr lang="es-CO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</a:rPr>
              <a:t>Mejorar sus calificaciones</a:t>
            </a:r>
            <a:r>
              <a:rPr lang="es-CO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!</a:t>
            </a:r>
            <a:endParaRPr lang="es-CO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cs typeface="Aharoni" panose="02010803020104030203" pitchFamily="2" charset="-79"/>
            </a:endParaRPr>
          </a:p>
        </p:txBody>
      </p:sp>
      <p:pic>
        <p:nvPicPr>
          <p:cNvPr id="10" name="Picture 8" descr="http://cliparts.co/cliparts/pio/9Re/pio9Reji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1959">
            <a:off x="9939419" y="455159"/>
            <a:ext cx="2486003" cy="270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313507" y="900936"/>
            <a:ext cx="2002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T</a:t>
            </a:r>
            <a:r>
              <a:rPr lang="es-CO" dirty="0"/>
              <a:t> </a:t>
            </a:r>
            <a:r>
              <a:rPr lang="es-CO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•</a:t>
            </a:r>
            <a:r>
              <a:rPr lang="es-CO" dirty="0"/>
              <a:t> </a:t>
            </a:r>
            <a:r>
              <a:rPr lang="es-CO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P</a:t>
            </a:r>
            <a:r>
              <a:rPr lang="es-CO" dirty="0"/>
              <a:t> </a:t>
            </a:r>
            <a:r>
              <a:rPr lang="es-CO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•</a:t>
            </a:r>
            <a:r>
              <a:rPr lang="es-CO" dirty="0"/>
              <a:t> </a:t>
            </a:r>
            <a:r>
              <a:rPr lang="es-CO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876648" y="4188520"/>
            <a:ext cx="5101120" cy="2935598"/>
            <a:chOff x="6342796" y="3764202"/>
            <a:chExt cx="5101120" cy="2935598"/>
          </a:xfrm>
        </p:grpSpPr>
        <p:sp>
          <p:nvSpPr>
            <p:cNvPr id="2" name="TextBox 1"/>
            <p:cNvSpPr txBox="1"/>
            <p:nvPr/>
          </p:nvSpPr>
          <p:spPr>
            <a:xfrm>
              <a:off x="6757060" y="5130140"/>
              <a:ext cx="10569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96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D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120117" y="3764202"/>
              <a:ext cx="10569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96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A</a:t>
              </a:r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V="1">
              <a:off x="7956468" y="4892633"/>
              <a:ext cx="2023502" cy="724395"/>
            </a:xfrm>
            <a:prstGeom prst="straightConnector1">
              <a:avLst/>
            </a:prstGeom>
            <a:ln w="76200">
              <a:solidFill>
                <a:srgbClr val="FFCC00"/>
              </a:solidFill>
              <a:prstDash val="lgDashDot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0" name="Picture 2" descr="https://i.warosu.org/data/fa/img/0100/66/1435999547510.png"/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2796" y="5410856"/>
              <a:ext cx="561833" cy="561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d30y9cdsu7xlg0.cloudfront.net/png/122433-200.png"/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0125" y="3773850"/>
              <a:ext cx="533791" cy="5337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8244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ughoundpestcontrol.com/images/General/facts_genera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5" t="5500" r="12385" b="14938"/>
          <a:stretch/>
        </p:blipFill>
        <p:spPr bwMode="auto">
          <a:xfrm>
            <a:off x="9836262" y="79036"/>
            <a:ext cx="2203337" cy="239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dirty="0"/>
            </a:br>
            <a:endParaRPr kumimoji="0" lang="es-CO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6254" y="1992981"/>
            <a:ext cx="10114249" cy="2800767"/>
          </a:xfrm>
          <a:prstGeom prst="rect">
            <a:avLst/>
          </a:prstGeom>
          <a:noFill/>
        </p:spPr>
        <p:txBody>
          <a:bodyPr wrap="square" rtlCol="0">
            <a:normAutofit fontScale="92500" lnSpcReduction="20000"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O" sz="4400" dirty="0">
                <a:latin typeface="Tw Cen MT" panose="020B0602020104020603" pitchFamily="34" charset="0"/>
              </a:rPr>
              <a:t>Se puede obtener un certificado de pirata en el Instituto de Tecnología de Massachussetts (MIT, por sus siglas en inglés).  Usted debe completar cursos de tiro con arco, navegar en velero y esgrima.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17854" y="495040"/>
            <a:ext cx="10114249" cy="110799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s-CO" sz="6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</a:rPr>
              <a:t>Cosas Interesantes</a:t>
            </a:r>
            <a:endParaRPr lang="es-CO" sz="6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59200" y="6467609"/>
            <a:ext cx="828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O" sz="1400" b="1" i="1" dirty="0">
                <a:solidFill>
                  <a:schemeClr val="tx2"/>
                </a:solidFill>
              </a:rPr>
              <a:t>FUENTE: </a:t>
            </a:r>
            <a:r>
              <a:rPr lang="es-CO" sz="1300" b="1" i="1" dirty="0">
                <a:solidFill>
                  <a:schemeClr val="tx2"/>
                </a:solidFill>
              </a:rPr>
              <a:t>MIT AWARDS PIRATE CERTIFICATES TO UNDERGRADUATES – BOSTONGLOBE.COM</a:t>
            </a:r>
          </a:p>
          <a:p>
            <a:pPr algn="r"/>
            <a:endParaRPr lang="es-CO" sz="1400" b="1" dirty="0">
              <a:solidFill>
                <a:srgbClr val="CC3300"/>
              </a:solidFill>
            </a:endParaRPr>
          </a:p>
        </p:txBody>
      </p:sp>
      <p:pic>
        <p:nvPicPr>
          <p:cNvPr id="2052" name="Picture 4" descr="http://www.clipartbest.com/cliparts/yik/Mbn/yikMbnxBT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73"/>
          <a:stretch/>
        </p:blipFill>
        <p:spPr bwMode="auto">
          <a:xfrm>
            <a:off x="7015942" y="4329509"/>
            <a:ext cx="2255058" cy="201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8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429" y="1880168"/>
            <a:ext cx="11682453" cy="224676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normAutofit fontScale="77500" lnSpcReduction="20000"/>
          </a:bodyPr>
          <a:lstStyle/>
          <a:p>
            <a:pPr algn="ctr"/>
            <a:endParaRPr lang="es-CO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  <a:cs typeface="Iskoola Pota" panose="020B0502040204020203" pitchFamily="34" charset="0"/>
            </a:endParaRPr>
          </a:p>
          <a:p>
            <a:pPr algn="ctr"/>
            <a:r>
              <a:rPr lang="es-CO" sz="10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Promedio de Calificaciones</a:t>
            </a:r>
          </a:p>
          <a:p>
            <a:pPr algn="ctr"/>
            <a:endParaRPr lang="es-CO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  <a:cs typeface="Iskoola Pota" panose="020B0502040204020203" pitchFamily="34" charset="0"/>
            </a:endParaRPr>
          </a:p>
        </p:txBody>
      </p:sp>
      <p:pic>
        <p:nvPicPr>
          <p:cNvPr id="1026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10" y="4766361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074" y="4728755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430" y="5361314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085" y="5375168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264" y="4766361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332" y="5652654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5136" y="4752507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912" y="5665718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55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284868"/>
              </p:ext>
            </p:extLst>
          </p:nvPr>
        </p:nvGraphicFramePr>
        <p:xfrm>
          <a:off x="671891" y="1938153"/>
          <a:ext cx="5156414" cy="43934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782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8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2795">
                <a:tc>
                  <a:txBody>
                    <a:bodyPr/>
                    <a:lstStyle/>
                    <a:p>
                      <a:pPr algn="ctr"/>
                      <a:r>
                        <a:rPr lang="es-CO" sz="3600" b="1" dirty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</a:rPr>
                        <a:t>Grado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3600" b="1" dirty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</a:rPr>
                        <a:t>Significado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6979">
                <a:tc>
                  <a:txBody>
                    <a:bodyPr/>
                    <a:lstStyle/>
                    <a:p>
                      <a:pPr algn="ctr"/>
                      <a:r>
                        <a:rPr lang="es-CO" sz="3600" b="1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w Cen MT" panose="020B0602020104020603" pitchFamily="34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200" b="1" dirty="0">
                          <a:solidFill>
                            <a:schemeClr val="tx2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w Cen MT" panose="020B0602020104020603" pitchFamily="34" charset="0"/>
                        </a:rPr>
                        <a:t>Considerablemente Superior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2557">
                <a:tc>
                  <a:txBody>
                    <a:bodyPr/>
                    <a:lstStyle/>
                    <a:p>
                      <a:pPr algn="ctr"/>
                      <a:r>
                        <a:rPr lang="es-CO" sz="3600" b="1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w Cen MT" panose="020B0602020104020603" pitchFamily="34" charset="0"/>
                        </a:rPr>
                        <a:t>B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400" b="1" dirty="0">
                          <a:solidFill>
                            <a:srgbClr val="0033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w Cen MT" panose="020B0602020104020603" pitchFamily="34" charset="0"/>
                        </a:rPr>
                        <a:t>Superior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4260">
                <a:tc>
                  <a:txBody>
                    <a:bodyPr/>
                    <a:lstStyle/>
                    <a:p>
                      <a:pPr algn="ctr"/>
                      <a:r>
                        <a:rPr lang="es-CO" sz="3600" b="1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w Cen MT" panose="020B0602020104020603" pitchFamily="34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w Cen MT" panose="020B0602020104020603" pitchFamily="34" charset="0"/>
                        </a:rPr>
                        <a:t>Satisfactorio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8898">
                <a:tc>
                  <a:txBody>
                    <a:bodyPr/>
                    <a:lstStyle/>
                    <a:p>
                      <a:pPr algn="ctr"/>
                      <a:r>
                        <a:rPr lang="es-CO" sz="3600" b="1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w Cen MT" panose="020B0602020104020603" pitchFamily="34" charset="0"/>
                        </a:rPr>
                        <a:t>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400" b="1" dirty="0">
                          <a:solidFill>
                            <a:srgbClr val="CC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w Cen MT" panose="020B0602020104020603" pitchFamily="34" charset="0"/>
                        </a:rPr>
                        <a:t>Necesita Mejorar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4261">
                <a:tc>
                  <a:txBody>
                    <a:bodyPr/>
                    <a:lstStyle/>
                    <a:p>
                      <a:pPr algn="ctr"/>
                      <a:r>
                        <a:rPr lang="es-CO" sz="3600" b="1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w Cen MT" panose="020B0602020104020603" pitchFamily="34" charset="0"/>
                        </a:rPr>
                        <a:t>F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400" b="1" dirty="0">
                          <a:solidFill>
                            <a:srgbClr val="CC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w Cen MT" panose="020B0602020104020603" pitchFamily="34" charset="0"/>
                        </a:rPr>
                        <a:t>Poco o falta de progreso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860196" y="328699"/>
            <a:ext cx="10412147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s-CO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</a:rPr>
              <a:t>Calificaciones de escuela preparatoria</a:t>
            </a:r>
            <a:endParaRPr lang="es-CO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491310"/>
              </p:ext>
            </p:extLst>
          </p:nvPr>
        </p:nvGraphicFramePr>
        <p:xfrm>
          <a:off x="6549105" y="2984500"/>
          <a:ext cx="4927600" cy="34194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84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2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0791">
                <a:tc>
                  <a:txBody>
                    <a:bodyPr/>
                    <a:lstStyle/>
                    <a:p>
                      <a:pPr algn="ctr"/>
                      <a:r>
                        <a:rPr lang="es-CO" sz="3600" b="1" dirty="0">
                          <a:latin typeface="Tw Cen MT" panose="020B0602020104020603" pitchFamily="34" charset="0"/>
                        </a:rPr>
                        <a:t>Grado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3600" b="1" dirty="0">
                          <a:latin typeface="Tw Cen MT" panose="020B0602020104020603" pitchFamily="34" charset="0"/>
                        </a:rPr>
                        <a:t>Significado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6910">
                <a:tc>
                  <a:txBody>
                    <a:bodyPr/>
                    <a:lstStyle/>
                    <a:p>
                      <a:pPr algn="ctr"/>
                      <a:r>
                        <a:rPr lang="es-CO" sz="3600" b="1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w Cen MT" panose="020B0602020104020603" pitchFamily="34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800" b="1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w Cen MT" panose="020B0602020104020603" pitchFamily="34" charset="0"/>
                        </a:rPr>
                        <a:t>Excelente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6910">
                <a:tc>
                  <a:txBody>
                    <a:bodyPr/>
                    <a:lstStyle/>
                    <a:p>
                      <a:pPr algn="ctr"/>
                      <a:r>
                        <a:rPr lang="es-CO" sz="3600" b="1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w Cen MT" panose="020B0602020104020603" pitchFamily="34" charset="0"/>
                        </a:rPr>
                        <a:t>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8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w Cen MT" panose="020B0602020104020603" pitchFamily="34" charset="0"/>
                        </a:rPr>
                        <a:t>Satisfactorio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6910">
                <a:tc>
                  <a:txBody>
                    <a:bodyPr/>
                    <a:lstStyle/>
                    <a:p>
                      <a:pPr algn="ctr"/>
                      <a:r>
                        <a:rPr lang="es-CO" sz="3600" b="1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w Cen MT" panose="020B0602020104020603" pitchFamily="34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8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w Cen MT" panose="020B0602020104020603" pitchFamily="34" charset="0"/>
                        </a:rPr>
                        <a:t>No satisfactorio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4" descr="http://inmobiliariacobian.com/wp-content/uploads/2014/12/4049198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9" t="6611" r="9592" b="12578"/>
          <a:stretch/>
        </p:blipFill>
        <p:spPr bwMode="auto">
          <a:xfrm>
            <a:off x="6165381" y="2064843"/>
            <a:ext cx="1008654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ascendglobaltechnologies.com/img/poster/OpportunityIc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403" y="1918400"/>
            <a:ext cx="994161" cy="99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883400" y="1856552"/>
            <a:ext cx="4300043" cy="11075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dirty="0"/>
            </a:br>
            <a:r>
              <a:rPr lang="es-CO" b="1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Hábitos de estudio y cooperación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71453" y="1379127"/>
            <a:ext cx="4208090" cy="5537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b="1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Calificaciones académicas</a:t>
            </a:r>
          </a:p>
        </p:txBody>
      </p:sp>
      <p:pic>
        <p:nvPicPr>
          <p:cNvPr id="1026" name="Picture 2" descr="http://www.graphicsfuel.com/wp-content/uploads/2012/07/books-icon-51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71" y="922029"/>
            <a:ext cx="1493450" cy="149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02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17" y="931333"/>
            <a:ext cx="11196966" cy="1157307"/>
          </a:xfrm>
        </p:spPr>
        <p:txBody>
          <a:bodyPr>
            <a:normAutofit fontScale="90000"/>
          </a:bodyPr>
          <a:lstStyle/>
          <a:p>
            <a:pPr algn="ctr"/>
            <a:r>
              <a:rPr lang="es-CO" sz="5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Promedio de calificaciones </a:t>
            </a:r>
            <a:br>
              <a:rPr lang="es-CO" sz="5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</a:br>
            <a:r>
              <a:rPr lang="es-CO" sz="5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(GPA)</a:t>
            </a:r>
            <a:br>
              <a:rPr sz="56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CO" sz="3200" b="1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rPr>
              <a:t>Importancia de un GPA competitivo</a:t>
            </a:r>
            <a:endParaRPr lang="es-CO" sz="7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1697" y="1930403"/>
            <a:ext cx="1042100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O" sz="3500" dirty="0">
                <a:latin typeface="Tw Cen MT" panose="020B0602020104020603" pitchFamily="34" charset="0"/>
              </a:rPr>
              <a:t>Un GPA alto indica esfuerzo, dedicación y compromiso al éxito académico-- ¡todas son cualidades que son importantes para las universidades!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CO" dirty="0">
              <a:latin typeface="Tw Cen MT" panose="020B06020201040206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O" sz="3500" dirty="0">
                <a:latin typeface="Tw Cen MT" panose="020B0602020104020603" pitchFamily="34" charset="0"/>
              </a:rPr>
              <a:t>El GPA es uno de los componentes más importantes que las universidades toman en consideración cuando las universidades repasan solicitudes para admisión.</a:t>
            </a:r>
          </a:p>
        </p:txBody>
      </p:sp>
      <p:pic>
        <p:nvPicPr>
          <p:cNvPr id="4" name="Picture 2" descr="https://lh3.ggpht.com/5VvnPCOfTnJuiCJfcGvpMikfz-5DQxWPbtZ_RYDIELF9CeGZO7Y2RZys1mVjfsHhtbM=w3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69"/>
          <a:stretch/>
        </p:blipFill>
        <p:spPr bwMode="auto">
          <a:xfrm>
            <a:off x="9838267" y="5192808"/>
            <a:ext cx="2125133" cy="127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49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17" y="220717"/>
            <a:ext cx="11196966" cy="1529257"/>
          </a:xfrm>
        </p:spPr>
        <p:txBody>
          <a:bodyPr>
            <a:noAutofit/>
          </a:bodyPr>
          <a:lstStyle/>
          <a:p>
            <a:pPr algn="ctr"/>
            <a:r>
              <a:rPr lang="es-ES" sz="5000" b="1" dirty="0">
                <a:solidFill>
                  <a:srgbClr val="525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Promedio de calificaciones </a:t>
            </a:r>
            <a:br>
              <a:rPr lang="es-ES" sz="5000" b="1" dirty="0">
                <a:solidFill>
                  <a:srgbClr val="525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</a:br>
            <a:r>
              <a:rPr lang="es-ES" sz="5000" b="1" dirty="0">
                <a:solidFill>
                  <a:srgbClr val="525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(GPA)</a:t>
            </a:r>
            <a:br>
              <a:rPr lang="es-ES" sz="5000" dirty="0">
                <a:solidFill>
                  <a:srgbClr val="000000">
                    <a:lumMod val="75000"/>
                  </a:srgbClr>
                </a:solidFill>
              </a:rPr>
            </a:br>
            <a:r>
              <a:rPr lang="es-ES" sz="2900" b="1" dirty="0">
                <a:solidFill>
                  <a:srgbClr val="525A6A"/>
                </a:solidFill>
                <a:latin typeface="Tw Cen MT" panose="020B0602020104020603" pitchFamily="34" charset="0"/>
              </a:rPr>
              <a:t>Importancia de un GPA competitivo</a:t>
            </a:r>
            <a:endParaRPr lang="es-CO" sz="7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1697" y="1907691"/>
            <a:ext cx="1075924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O" sz="3400" dirty="0">
                <a:latin typeface="Tw Cen MT" panose="020B0602020104020603" pitchFamily="34" charset="0"/>
              </a:rPr>
              <a:t>Las universidades también se fijan en que el GPA aumente al transcurso del tiempo.  Buscan que las calificaciones mejoren a través del tiempo.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CO" sz="1200" dirty="0">
              <a:latin typeface="Tw Cen MT" panose="020B06020201040206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O" sz="3400" dirty="0">
                <a:latin typeface="Tw Cen MT" panose="020B0602020104020603" pitchFamily="34" charset="0"/>
              </a:rPr>
              <a:t>Recibir una calificación más baja en un curso bastante exigente como los cursos avanzados o AP, es visto mejor en el expediente que una calificación alta en un curso regular que es menos exigente.</a:t>
            </a:r>
          </a:p>
          <a:p>
            <a:endParaRPr lang="es-CO" dirty="0">
              <a:latin typeface="Tw Cen MT" panose="020B0602020104020603" pitchFamily="34" charset="0"/>
            </a:endParaRPr>
          </a:p>
        </p:txBody>
      </p:sp>
      <p:pic>
        <p:nvPicPr>
          <p:cNvPr id="4" name="Picture 2" descr="https://lh3.ggpht.com/5VvnPCOfTnJuiCJfcGvpMikfz-5DQxWPbtZ_RYDIELF9CeGZO7Y2RZys1mVjfsHhtbM=w3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69"/>
          <a:stretch/>
        </p:blipFill>
        <p:spPr bwMode="auto">
          <a:xfrm>
            <a:off x="9654988" y="5083150"/>
            <a:ext cx="2308412" cy="138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97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44120"/>
            <a:ext cx="5537200" cy="605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6429" y="626799"/>
            <a:ext cx="4221586" cy="2171700"/>
          </a:xfrm>
        </p:spPr>
        <p:txBody>
          <a:bodyPr>
            <a:noAutofit/>
          </a:bodyPr>
          <a:lstStyle/>
          <a:p>
            <a:pPr algn="ctr"/>
            <a:r>
              <a:rPr lang="es-CO" sz="36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Promedio de Calificaciones (GPA)</a:t>
            </a:r>
            <a:endParaRPr lang="es-CO" sz="7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69200" y="6295762"/>
            <a:ext cx="462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400" b="1" i="1" dirty="0">
                <a:solidFill>
                  <a:schemeClr val="tx2"/>
                </a:solidFill>
              </a:rPr>
              <a:t>FUENTE:  ADAPTADO DEL SITIO WEB DE COLLEGE BOARD</a:t>
            </a:r>
            <a:r>
              <a:rPr lang="es-CO" sz="1300" b="1" i="1" dirty="0">
                <a:solidFill>
                  <a:schemeClr val="tx2"/>
                </a:solidFill>
              </a:rPr>
              <a:t>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491630" y="3140705"/>
            <a:ext cx="3739306" cy="2473524"/>
            <a:chOff x="7633828" y="3254737"/>
            <a:chExt cx="3739306" cy="2473524"/>
          </a:xfrm>
        </p:grpSpPr>
        <p:grpSp>
          <p:nvGrpSpPr>
            <p:cNvPr id="3" name="Group 2"/>
            <p:cNvGrpSpPr/>
            <p:nvPr/>
          </p:nvGrpSpPr>
          <p:grpSpPr>
            <a:xfrm>
              <a:off x="7633828" y="3254737"/>
              <a:ext cx="3739306" cy="2140236"/>
              <a:chOff x="7972205" y="3390230"/>
              <a:chExt cx="3739306" cy="2140236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71276" y="3390230"/>
                <a:ext cx="2140235" cy="2140235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72205" y="3390232"/>
                <a:ext cx="2140234" cy="2140234"/>
              </a:xfrm>
              <a:prstGeom prst="rect">
                <a:avLst/>
              </a:prstGeom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8232186" y="5274684"/>
              <a:ext cx="2751944" cy="453577"/>
              <a:chOff x="8046693" y="5562600"/>
              <a:chExt cx="3284008" cy="52322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9705101" y="5562600"/>
                <a:ext cx="1625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2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w Cen MT" panose="020B0602020104020603" pitchFamily="34" charset="0"/>
                  </a:rPr>
                  <a:t>Eddie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8046693" y="5562600"/>
                <a:ext cx="1625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2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w Cen MT" panose="020B0602020104020603" pitchFamily="34" charset="0"/>
                  </a:rPr>
                  <a:t>Kathy</a:t>
                </a: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5463808" y="361140"/>
            <a:ext cx="3854425" cy="2862322"/>
            <a:chOff x="7186075" y="419707"/>
            <a:chExt cx="3854425" cy="2862322"/>
          </a:xfrm>
        </p:grpSpPr>
        <p:cxnSp>
          <p:nvCxnSpPr>
            <p:cNvPr id="25" name="Straight Arrow Connector 24"/>
            <p:cNvCxnSpPr/>
            <p:nvPr/>
          </p:nvCxnSpPr>
          <p:spPr>
            <a:xfrm flipH="1">
              <a:off x="7186075" y="1451611"/>
              <a:ext cx="990600" cy="343966"/>
            </a:xfrm>
            <a:prstGeom prst="straightConnector1">
              <a:avLst/>
            </a:prstGeom>
            <a:ln w="1270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8111050" y="419707"/>
              <a:ext cx="2929450" cy="286232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¡Entre más alto el GPA, más puntos se obtendrán</a:t>
              </a:r>
              <a:r>
                <a:rPr lang="es-CO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!</a:t>
              </a:r>
              <a:endParaRPr lang="es-CO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5-Point Star 30"/>
          <p:cNvSpPr/>
          <p:nvPr/>
        </p:nvSpPr>
        <p:spPr>
          <a:xfrm>
            <a:off x="2645302" y="1486380"/>
            <a:ext cx="216414" cy="22186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5-Point Star 19"/>
          <p:cNvSpPr/>
          <p:nvPr/>
        </p:nvSpPr>
        <p:spPr>
          <a:xfrm>
            <a:off x="2537095" y="1712649"/>
            <a:ext cx="216414" cy="22186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5-Point Star 20"/>
          <p:cNvSpPr/>
          <p:nvPr/>
        </p:nvSpPr>
        <p:spPr>
          <a:xfrm>
            <a:off x="2428888" y="1339337"/>
            <a:ext cx="216414" cy="22186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55650" y="356890"/>
            <a:ext cx="28448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tx2"/>
                </a:solidFill>
                <a:latin typeface="Tw Cen MT" panose="020B0602020104020603" pitchFamily="34" charset="0"/>
              </a:rPr>
              <a:t>Calificaciones de la Escuela Preparatoria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97159" y="616250"/>
            <a:ext cx="2667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tx2"/>
                </a:solidFill>
                <a:latin typeface="Tw Cen MT" panose="020B0602020104020603" pitchFamily="34" charset="0"/>
              </a:rPr>
              <a:t>Escala de 4.0</a:t>
            </a:r>
          </a:p>
        </p:txBody>
      </p:sp>
    </p:spTree>
    <p:extLst>
      <p:ext uri="{BB962C8B-B14F-4D97-AF65-F5344CB8AC3E}">
        <p14:creationId xmlns:p14="http://schemas.microsoft.com/office/powerpoint/2010/main" val="28428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400" y="215900"/>
            <a:ext cx="7975600" cy="638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6580399" y="1799690"/>
            <a:ext cx="4777209" cy="2124780"/>
            <a:chOff x="7021601" y="1140230"/>
            <a:chExt cx="4395699" cy="2124780"/>
          </a:xfrm>
        </p:grpSpPr>
        <p:sp>
          <p:nvSpPr>
            <p:cNvPr id="4" name="TextBox 3"/>
            <p:cNvSpPr txBox="1"/>
            <p:nvPr/>
          </p:nvSpPr>
          <p:spPr>
            <a:xfrm>
              <a:off x="7021601" y="1140230"/>
              <a:ext cx="825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400" b="1" dirty="0">
                  <a:solidFill>
                    <a:srgbClr val="514843"/>
                  </a:solidFill>
                  <a:latin typeface="Tw Cen MT" panose="020B0602020104020603" pitchFamily="34" charset="0"/>
                </a:rPr>
                <a:t>3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027641" y="2221975"/>
              <a:ext cx="825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400" b="1" dirty="0">
                  <a:solidFill>
                    <a:srgbClr val="514843"/>
                  </a:solidFill>
                  <a:latin typeface="Tw Cen MT" panose="020B0602020104020603" pitchFamily="34" charset="0"/>
                </a:rPr>
                <a:t>3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021601" y="2803345"/>
              <a:ext cx="825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400" b="1" dirty="0">
                  <a:solidFill>
                    <a:srgbClr val="514843"/>
                  </a:solidFill>
                  <a:latin typeface="Tw Cen MT" panose="020B0602020104020603" pitchFamily="34" charset="0"/>
                </a:rPr>
                <a:t>4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537946" y="1140230"/>
              <a:ext cx="825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400" b="1" dirty="0">
                  <a:solidFill>
                    <a:srgbClr val="514843"/>
                  </a:solidFill>
                  <a:latin typeface="Tw Cen MT" panose="020B0602020104020603" pitchFamily="34" charset="0"/>
                </a:rPr>
                <a:t>12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591800" y="2201862"/>
              <a:ext cx="825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400" b="1" dirty="0">
                  <a:solidFill>
                    <a:srgbClr val="514843"/>
                  </a:solidFill>
                  <a:latin typeface="Tw Cen MT" panose="020B0602020104020603" pitchFamily="34" charset="0"/>
                </a:rPr>
                <a:t>6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591800" y="2803344"/>
              <a:ext cx="825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400" b="1" dirty="0">
                  <a:solidFill>
                    <a:srgbClr val="514843"/>
                  </a:solidFill>
                  <a:latin typeface="Tw Cen MT" panose="020B0602020104020603" pitchFamily="34" charset="0"/>
                </a:rPr>
                <a:t>4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027641" y="1720635"/>
              <a:ext cx="825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400" b="1" dirty="0">
                  <a:solidFill>
                    <a:srgbClr val="514843"/>
                  </a:solidFill>
                  <a:latin typeface="Tw Cen MT" panose="020B0602020104020603" pitchFamily="34" charset="0"/>
                </a:rPr>
                <a:t>2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591800" y="1683975"/>
              <a:ext cx="825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400" b="1" dirty="0">
                  <a:solidFill>
                    <a:srgbClr val="514843"/>
                  </a:solidFill>
                  <a:latin typeface="Tw Cen MT" panose="020B0602020104020603" pitchFamily="34" charset="0"/>
                </a:rPr>
                <a:t>6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0480675" y="5784084"/>
            <a:ext cx="1181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2.3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2550" y="215900"/>
            <a:ext cx="4318000" cy="18841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3600" b="1" dirty="0">
                <a:solidFill>
                  <a:srgbClr val="525A6A"/>
                </a:solidFill>
                <a:latin typeface="Tw Cen MT" panose="020B0602020104020603" pitchFamily="34" charset="0"/>
              </a:rPr>
              <a:t>Promedio de Calificaciones </a:t>
            </a:r>
            <a:r>
              <a:rPr lang="es-CO" sz="9600" b="1" dirty="0">
                <a:solidFill>
                  <a:srgbClr val="525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(GPA)</a:t>
            </a:r>
            <a:endParaRPr lang="es-CO" sz="7200" b="1" dirty="0">
              <a:solidFill>
                <a:srgbClr val="525A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2343435"/>
            <a:ext cx="3162300" cy="3162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18300" y="4686770"/>
            <a:ext cx="82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rgbClr val="514843"/>
                </a:solidFill>
                <a:latin typeface="Tw Cen MT" panose="020B0602020104020603" pitchFamily="34" charset="0"/>
              </a:rPr>
              <a:t>12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461625" y="4721230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rgbClr val="514843"/>
                </a:solidFill>
                <a:latin typeface="Tw Cen MT" panose="020B0602020104020603" pitchFamily="34" charset="0"/>
              </a:rPr>
              <a:t>28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46807" y="556260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rgbClr val="5148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Eddie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207" y="6307304"/>
            <a:ext cx="462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i="1" dirty="0">
                <a:solidFill>
                  <a:schemeClr val="tx2"/>
                </a:solidFill>
              </a:rPr>
              <a:t>Adaptado del Sitio Web de College Board</a:t>
            </a:r>
            <a:r>
              <a:rPr lang="es-CO" sz="1400" b="1" i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6718300" y="4754565"/>
            <a:ext cx="825500" cy="38763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591800" y="4754565"/>
            <a:ext cx="825500" cy="38763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670011" y="5851879"/>
            <a:ext cx="825500" cy="38763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06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17" grpId="0"/>
      <p:bldP spid="2" grpId="0" animBg="1"/>
      <p:bldP spid="23" grpId="0" animBg="1"/>
      <p:bldP spid="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 bwMode="auto">
          <a:xfrm>
            <a:off x="739773" y="330200"/>
            <a:ext cx="7439025" cy="6157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907" y="2590514"/>
            <a:ext cx="2844800" cy="2844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44607" y="5435314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rgbClr val="5148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Kathy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994098" y="1644752"/>
            <a:ext cx="4635491" cy="1006198"/>
            <a:chOff x="3028549" y="952947"/>
            <a:chExt cx="4043848" cy="1006198"/>
          </a:xfrm>
        </p:grpSpPr>
        <p:sp>
          <p:nvSpPr>
            <p:cNvPr id="17" name="TextBox 16"/>
            <p:cNvSpPr txBox="1"/>
            <p:nvPr/>
          </p:nvSpPr>
          <p:spPr>
            <a:xfrm>
              <a:off x="3028549" y="952947"/>
              <a:ext cx="825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400" b="1" dirty="0">
                  <a:solidFill>
                    <a:srgbClr val="514843"/>
                  </a:solidFill>
                  <a:latin typeface="Tw Cen MT" panose="020B0602020104020603" pitchFamily="34" charset="0"/>
                </a:rPr>
                <a:t>11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28549" y="1489665"/>
              <a:ext cx="825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400" b="1" dirty="0">
                  <a:solidFill>
                    <a:srgbClr val="514843"/>
                  </a:solidFill>
                  <a:latin typeface="Tw Cen MT" panose="020B0602020104020603" pitchFamily="34" charset="0"/>
                </a:rPr>
                <a:t>1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230279" y="972104"/>
              <a:ext cx="825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400" b="1" dirty="0">
                  <a:solidFill>
                    <a:srgbClr val="514843"/>
                  </a:solidFill>
                  <a:latin typeface="Tw Cen MT" panose="020B0602020104020603" pitchFamily="34" charset="0"/>
                </a:rPr>
                <a:t>44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246897" y="1497480"/>
              <a:ext cx="825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400" b="1" dirty="0">
                  <a:solidFill>
                    <a:srgbClr val="514843"/>
                  </a:solidFill>
                  <a:latin typeface="Tw Cen MT" panose="020B0602020104020603" pitchFamily="34" charset="0"/>
                </a:rPr>
                <a:t>3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540500" y="4623068"/>
            <a:ext cx="123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rgbClr val="514843"/>
                </a:solidFill>
                <a:latin typeface="Tw Cen MT" panose="020B0602020104020603" pitchFamily="34" charset="0"/>
              </a:rPr>
              <a:t>47.0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954374" y="4616575"/>
            <a:ext cx="82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rgbClr val="514843"/>
                </a:solidFill>
                <a:latin typeface="Tw Cen MT" panose="020B0602020104020603" pitchFamily="34" charset="0"/>
              </a:rPr>
              <a:t>12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35750" y="5742311"/>
            <a:ext cx="107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3.9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69200" y="6333326"/>
            <a:ext cx="462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400" b="1" i="1" dirty="0">
                <a:solidFill>
                  <a:srgbClr val="000000"/>
                </a:solidFill>
              </a:rPr>
              <a:t>Adaptado del Sitio Web de College Board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54374" y="4690863"/>
            <a:ext cx="825500" cy="387630"/>
          </a:xfrm>
          <a:prstGeom prst="rect">
            <a:avLst/>
          </a:prstGeom>
          <a:noFill/>
          <a:ln w="38100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rgbClr val="FFFFFF"/>
                </a:solidFill>
              </a:rPr>
              <a:t>v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724650" y="4684370"/>
            <a:ext cx="825500" cy="387630"/>
          </a:xfrm>
          <a:prstGeom prst="rect">
            <a:avLst/>
          </a:prstGeom>
          <a:noFill/>
          <a:ln w="38100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785039" y="5810106"/>
            <a:ext cx="825500" cy="387630"/>
          </a:xfrm>
          <a:prstGeom prst="rect">
            <a:avLst/>
          </a:prstGeom>
          <a:noFill/>
          <a:ln w="38100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7874000" y="543511"/>
            <a:ext cx="4318000" cy="18841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3600" b="1" dirty="0">
                <a:solidFill>
                  <a:srgbClr val="525A6A"/>
                </a:solidFill>
                <a:latin typeface="Tw Cen MT" panose="020B0602020104020603" pitchFamily="34" charset="0"/>
              </a:rPr>
              <a:t>Promedio de Calificaciones (GPA)</a:t>
            </a:r>
            <a:endParaRPr lang="es-CO" sz="7200" b="1" dirty="0">
              <a:solidFill>
                <a:srgbClr val="525A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99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15" grpId="0" animBg="1"/>
      <p:bldP spid="16" grpId="0" animBg="1"/>
      <p:bldP spid="2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15900" y="190500"/>
            <a:ext cx="11823700" cy="1503104"/>
          </a:xfrm>
        </p:spPr>
        <p:txBody>
          <a:bodyPr>
            <a:normAutofit fontScale="90000"/>
          </a:bodyPr>
          <a:lstStyle/>
          <a:p>
            <a:pPr algn="ctr"/>
            <a:r>
              <a:rPr lang="es-CO" sz="8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G</a:t>
            </a:r>
            <a:r>
              <a:rPr lang="es-CO" sz="6600" b="1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rPr>
              <a:t>PA</a:t>
            </a:r>
            <a:r>
              <a:rPr lang="es-CO" sz="7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–</a:t>
            </a:r>
            <a:r>
              <a:rPr lang="es-CO" sz="6600" b="1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rPr>
              <a:t> </a:t>
            </a:r>
            <a:r>
              <a:rPr lang="es-CO" sz="8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P</a:t>
            </a:r>
            <a:r>
              <a:rPr lang="es-CO" sz="6600" b="1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rPr>
              <a:t>romedio de </a:t>
            </a:r>
            <a:r>
              <a:rPr lang="es-CO" sz="8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C</a:t>
            </a:r>
            <a:r>
              <a:rPr lang="es-CO" sz="6600" b="1" dirty="0">
                <a:solidFill>
                  <a:schemeClr val="accent1">
                    <a:lumMod val="50000"/>
                  </a:schemeClr>
                </a:solidFill>
                <a:latin typeface="Tw Cen MT" panose="020B0602020104020603" pitchFamily="34" charset="0"/>
              </a:rPr>
              <a:t>alificaciones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27100" y="2108200"/>
            <a:ext cx="105791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s-CO" sz="3600" dirty="0">
                <a:latin typeface="Tw Cen MT" panose="020B0602020104020603" pitchFamily="34" charset="0"/>
              </a:rPr>
              <a:t>¿Quién está mejor preparado para ir a la universidad Eddie o Kathy? ¿Por qué?</a:t>
            </a:r>
          </a:p>
          <a:p>
            <a:endParaRPr lang="es-CO" sz="3600" dirty="0">
              <a:solidFill>
                <a:srgbClr val="514843"/>
              </a:solidFill>
              <a:latin typeface="Tw Cen MT" panose="020B0602020104020603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s-CO" sz="3600" dirty="0">
                <a:latin typeface="Tw Cen MT" panose="020B0602020104020603" pitchFamily="34" charset="0"/>
              </a:rPr>
              <a:t>¿Qué puede hacer Eddie para mejorar su GPA?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s-CO" sz="3600" dirty="0">
              <a:solidFill>
                <a:srgbClr val="514843"/>
              </a:solidFill>
              <a:latin typeface="Tw Cen MT" panose="020B0602020104020603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s-CO" sz="3600" dirty="0">
                <a:latin typeface="Tw Cen MT" panose="020B0602020104020603" pitchFamily="34" charset="0"/>
              </a:rPr>
              <a:t>¿Por qué es importante tener un GPA alto?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s-CO" sz="3600" dirty="0">
              <a:solidFill>
                <a:srgbClr val="514843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Picture 2" descr="http://www.3riversgrace.org/uploads/9/1/7/3/9173131/4525762_orig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36" r="5225"/>
          <a:stretch/>
        </p:blipFill>
        <p:spPr bwMode="auto">
          <a:xfrm>
            <a:off x="4095917" y="5819623"/>
            <a:ext cx="2711283" cy="74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8942365" y="4318935"/>
            <a:ext cx="3109375" cy="2221848"/>
            <a:chOff x="6889258" y="2647116"/>
            <a:chExt cx="5215773" cy="3680164"/>
          </a:xfrm>
        </p:grpSpPr>
        <p:grpSp>
          <p:nvGrpSpPr>
            <p:cNvPr id="7" name="Group 6"/>
            <p:cNvGrpSpPr/>
            <p:nvPr/>
          </p:nvGrpSpPr>
          <p:grpSpPr>
            <a:xfrm>
              <a:off x="6889258" y="2647116"/>
              <a:ext cx="5215773" cy="3010456"/>
              <a:chOff x="6802437" y="2869644"/>
              <a:chExt cx="5215773" cy="3010456"/>
            </a:xfrm>
          </p:grpSpPr>
          <p:pic>
            <p:nvPicPr>
              <p:cNvPr id="11" name="Picture 4" descr="http://icons.iconarchive.com/icons/dapino/teenage-girl/256/girl-confused-icon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02437" y="2869644"/>
                <a:ext cx="3336926" cy="3010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07754" y="2869644"/>
                <a:ext cx="3010456" cy="3010456"/>
              </a:xfrm>
              <a:prstGeom prst="rect">
                <a:avLst/>
              </a:prstGeom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9928806" y="5562600"/>
              <a:ext cx="1625600" cy="764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400" b="1" dirty="0">
                  <a:solidFill>
                    <a:srgbClr val="51484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Eddie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744921" y="5562600"/>
              <a:ext cx="1625600" cy="764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400" b="1" dirty="0">
                  <a:solidFill>
                    <a:srgbClr val="51484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Kathy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790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26629" y="0"/>
            <a:ext cx="9134761" cy="6858000"/>
            <a:chOff x="1803399" y="-362732"/>
            <a:chExt cx="9281127" cy="69955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399" y="-362732"/>
              <a:ext cx="9281127" cy="6995521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962114" y="4914900"/>
              <a:ext cx="2856918" cy="1028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Down Arrow Callout 7"/>
          <p:cNvSpPr/>
          <p:nvPr/>
        </p:nvSpPr>
        <p:spPr>
          <a:xfrm>
            <a:off x="4112606" y="4793209"/>
            <a:ext cx="1497818" cy="1226564"/>
          </a:xfrm>
          <a:prstGeom prst="downArrowCallout">
            <a:avLst/>
          </a:prstGeom>
          <a:solidFill>
            <a:srgbClr val="AA7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solidFill>
                  <a:schemeClr val="bg1"/>
                </a:solidFill>
                <a:latin typeface="Pristina" panose="03060402040406080204" pitchFamily="66" charset="0"/>
              </a:rPr>
              <a:t>Escuela Primaria</a:t>
            </a:r>
          </a:p>
        </p:txBody>
      </p:sp>
      <p:sp>
        <p:nvSpPr>
          <p:cNvPr id="13" name="Down Arrow Callout 12"/>
          <p:cNvSpPr/>
          <p:nvPr/>
        </p:nvSpPr>
        <p:spPr>
          <a:xfrm>
            <a:off x="4364635" y="2054183"/>
            <a:ext cx="1729374" cy="1436794"/>
          </a:xfrm>
          <a:prstGeom prst="downArrow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algn="ctr"/>
            <a:r>
              <a:rPr lang="es-CO" sz="2900" b="1" dirty="0">
                <a:latin typeface="Arial Black" panose="020B0A04020102020204" pitchFamily="34" charset="0"/>
              </a:rPr>
              <a:t>Escuela Preparatoria</a:t>
            </a:r>
          </a:p>
        </p:txBody>
      </p:sp>
      <p:sp>
        <p:nvSpPr>
          <p:cNvPr id="14" name="Down Arrow Callout 13"/>
          <p:cNvSpPr/>
          <p:nvPr/>
        </p:nvSpPr>
        <p:spPr>
          <a:xfrm>
            <a:off x="2187559" y="3580032"/>
            <a:ext cx="1515761" cy="1297095"/>
          </a:xfrm>
          <a:prstGeom prst="downArrowCallout">
            <a:avLst/>
          </a:prstGeom>
          <a:solidFill>
            <a:srgbClr val="00B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pPr algn="ctr"/>
            <a:r>
              <a:rPr lang="es-CO" sz="2400" b="1" dirty="0">
                <a:latin typeface="Gisha" panose="020B0502040204020203" pitchFamily="34" charset="-79"/>
              </a:rPr>
              <a:t>Escuela Intermedia</a:t>
            </a:r>
            <a:endParaRPr lang="es-CO" sz="2400"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5" name="Down Arrow Callout 14"/>
          <p:cNvSpPr/>
          <p:nvPr/>
        </p:nvSpPr>
        <p:spPr>
          <a:xfrm>
            <a:off x="6333554" y="5873051"/>
            <a:ext cx="1667934" cy="954658"/>
          </a:xfrm>
          <a:prstGeom prst="downArrowCallou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>
                <a:solidFill>
                  <a:schemeClr val="accent3">
                    <a:lumMod val="75000"/>
                  </a:schemeClr>
                </a:solidFill>
                <a:latin typeface="Copperplate Gothic Bold" panose="020E0705020206020404" pitchFamily="34" charset="0"/>
              </a:rPr>
              <a:t>PREESCOLAR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4294967295"/>
          </p:nvPr>
        </p:nvSpPr>
        <p:spPr>
          <a:xfrm>
            <a:off x="234632" y="202085"/>
            <a:ext cx="3468688" cy="2241550"/>
          </a:xfr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pPr marL="45720" indent="0" algn="ctr">
              <a:buNone/>
            </a:pPr>
            <a:r>
              <a:rPr lang="es-CO" sz="8000" b="1" dirty="0">
                <a:latin typeface="Tw Cen MT" panose="020B0602020104020603" pitchFamily="34" charset="0"/>
              </a:rPr>
              <a:t>EL CAMINO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6443297" y="4253828"/>
            <a:ext cx="5445286" cy="6232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s-CO" sz="4400" b="1" i="1" dirty="0">
                <a:solidFill>
                  <a:schemeClr val="accent4">
                    <a:lumMod val="50000"/>
                  </a:schemeClr>
                </a:solidFill>
                <a:latin typeface="Tw Cen MT" panose="020B0602020104020603" pitchFamily="34" charset="0"/>
              </a:rPr>
              <a:t>De Escuela Prescolar a la Universidad y las Carreras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646939" y="1269566"/>
            <a:ext cx="2257932" cy="1824944"/>
            <a:chOff x="6221113" y="167890"/>
            <a:chExt cx="2400847" cy="1947163"/>
          </a:xfrm>
        </p:grpSpPr>
        <p:sp>
          <p:nvSpPr>
            <p:cNvPr id="10" name="Down Arrow Callout 9"/>
            <p:cNvSpPr/>
            <p:nvPr/>
          </p:nvSpPr>
          <p:spPr>
            <a:xfrm>
              <a:off x="6221113" y="606151"/>
              <a:ext cx="2001715" cy="1508902"/>
            </a:xfrm>
            <a:prstGeom prst="downArrowCallou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s-CO" sz="2500" b="1" dirty="0">
                  <a:solidFill>
                    <a:schemeClr val="bg1"/>
                  </a:solidFill>
                  <a:latin typeface="Mistral" panose="03090702030407020403" pitchFamily="66" charset="0"/>
                </a:rPr>
                <a:t>UNIVERSIDAD </a:t>
              </a:r>
              <a:endParaRPr lang="es-CO" sz="2500" b="1" dirty="0">
                <a:solidFill>
                  <a:schemeClr val="bg1"/>
                </a:solidFill>
                <a:latin typeface="Mistral" panose="03090702030407020403" pitchFamily="66" charset="0"/>
                <a:cs typeface="Vijaya" panose="020B060402020202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0559" flipH="1">
              <a:off x="7710610" y="167890"/>
              <a:ext cx="911350" cy="1106087"/>
            </a:xfrm>
            <a:prstGeom prst="rect">
              <a:avLst/>
            </a:prstGeom>
          </p:spPr>
        </p:pic>
      </p:grpSp>
      <p:sp>
        <p:nvSpPr>
          <p:cNvPr id="18" name="Down Arrow Callout 17"/>
          <p:cNvSpPr/>
          <p:nvPr/>
        </p:nvSpPr>
        <p:spPr>
          <a:xfrm>
            <a:off x="6646939" y="0"/>
            <a:ext cx="2709098" cy="1460500"/>
          </a:xfrm>
          <a:prstGeom prst="downArrowCallout">
            <a:avLst/>
          </a:prstGeom>
          <a:solidFill>
            <a:srgbClr val="87C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CARRERAS EXITOSAS</a:t>
            </a:r>
          </a:p>
        </p:txBody>
      </p:sp>
    </p:spTree>
    <p:extLst>
      <p:ext uri="{BB962C8B-B14F-4D97-AF65-F5344CB8AC3E}">
        <p14:creationId xmlns:p14="http://schemas.microsoft.com/office/powerpoint/2010/main" val="257929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514" y="125838"/>
            <a:ext cx="11196966" cy="1092201"/>
          </a:xfrm>
        </p:spPr>
        <p:txBody>
          <a:bodyPr>
            <a:noAutofit/>
          </a:bodyPr>
          <a:lstStyle/>
          <a:p>
            <a:pPr algn="ctr"/>
            <a:r>
              <a:rPr lang="es-CO" sz="5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Promedio de Calificaciones (GPA)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739" y="954284"/>
            <a:ext cx="11277600" cy="78483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algn="ctr"/>
            <a:r>
              <a:rPr lang="es-CO" sz="4500" b="1" dirty="0">
                <a:solidFill>
                  <a:srgbClr val="525A6A"/>
                </a:solidFill>
                <a:latin typeface="Tw Cen MT" panose="020B0602020104020603" pitchFamily="34" charset="0"/>
              </a:rPr>
              <a:t>¡Las calificaciones son importantes!</a:t>
            </a:r>
          </a:p>
        </p:txBody>
      </p:sp>
      <p:sp>
        <p:nvSpPr>
          <p:cNvPr id="8" name="Rectangle 7"/>
          <p:cNvSpPr/>
          <p:nvPr/>
        </p:nvSpPr>
        <p:spPr>
          <a:xfrm>
            <a:off x="748860" y="5987752"/>
            <a:ext cx="3294993" cy="35012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65779" y="4034980"/>
            <a:ext cx="3294993" cy="35012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70027" y="4739174"/>
            <a:ext cx="3294993" cy="35012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94538" y="5380305"/>
            <a:ext cx="3294993" cy="35012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24759" y="4593156"/>
            <a:ext cx="27904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GPA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951842" y="2630517"/>
            <a:ext cx="27904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GPA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965327" y="2315046"/>
            <a:ext cx="2995445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3500" b="1" dirty="0">
                <a:solidFill>
                  <a:srgbClr val="002060"/>
                </a:solidFill>
                <a:latin typeface="Arial" panose="020B0604020202020204" pitchFamily="34" charset="0"/>
              </a:rPr>
              <a:t>3.8 a 4.0+</a:t>
            </a:r>
            <a:endParaRPr lang="es-CO" sz="3500" b="1" dirty="0">
              <a:solidFill>
                <a:srgbClr val="002060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8635" y="4277685"/>
            <a:ext cx="2995445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3500" b="1" dirty="0">
                <a:solidFill>
                  <a:srgbClr val="002060"/>
                </a:solidFill>
                <a:latin typeface="Arial" panose="020B0604020202020204" pitchFamily="34" charset="0"/>
              </a:rPr>
              <a:t>Inferior a 2.0</a:t>
            </a:r>
            <a:endParaRPr lang="es-CO" sz="3500" b="1" dirty="0">
              <a:solidFill>
                <a:srgbClr val="002060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122" name="Picture 2" descr="https://s-media-cache-ak0.pinimg.com/736x/4f/59/dd/4f59dd6e8375391e61064e0bd051529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8" t="13969" r="23599" b="16093"/>
          <a:stretch/>
        </p:blipFill>
        <p:spPr bwMode="auto">
          <a:xfrm>
            <a:off x="4966727" y="1928432"/>
            <a:ext cx="2273623" cy="281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ages.rapgenius.com/7513ef65936c8e6c3c867154461a094b.652x330x1.png"/>
          <p:cNvPicPr>
            <a:picLocks noChangeAspect="1" noChangeArrowheads="1"/>
          </p:cNvPicPr>
          <p:nvPr/>
        </p:nvPicPr>
        <p:blipFill rotWithShape="1"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7" t="13372"/>
          <a:stretch/>
        </p:blipFill>
        <p:spPr bwMode="auto">
          <a:xfrm>
            <a:off x="1992841" y="3629938"/>
            <a:ext cx="854332" cy="75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s://images.rapgenius.com/7513ef65936c8e6c3c867154461a094b.652x330x1.png"/>
          <p:cNvPicPr>
            <a:picLocks noChangeAspect="1" noChangeArrowheads="1"/>
          </p:cNvPicPr>
          <p:nvPr/>
        </p:nvPicPr>
        <p:blipFill rotWithShape="1"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89" b="9351"/>
          <a:stretch/>
        </p:blipFill>
        <p:spPr bwMode="auto">
          <a:xfrm>
            <a:off x="9836674" y="1628513"/>
            <a:ext cx="815883" cy="77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5-Point Star 17"/>
          <p:cNvSpPr/>
          <p:nvPr/>
        </p:nvSpPr>
        <p:spPr>
          <a:xfrm>
            <a:off x="11281924" y="2630190"/>
            <a:ext cx="678848" cy="703613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75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956" y="314317"/>
            <a:ext cx="8548527" cy="6242215"/>
          </a:xfrm>
          <a:prstGeom prst="rect">
            <a:avLst/>
          </a:prstGeom>
          <a:noFill/>
          <a:ln w="57150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4972" y="180329"/>
            <a:ext cx="1877437" cy="637620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s-CO" sz="55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</a:rPr>
              <a:t>Monitorear el progreso</a:t>
            </a:r>
            <a:endParaRPr lang="es-CO" sz="55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Right Arrow 8"/>
          <p:cNvSpPr/>
          <p:nvPr/>
        </p:nvSpPr>
        <p:spPr>
          <a:xfrm rot="2221834">
            <a:off x="6515034" y="2008794"/>
            <a:ext cx="485095" cy="266552"/>
          </a:xfrm>
          <a:prstGeom prst="rightArrow">
            <a:avLst>
              <a:gd name="adj1" fmla="val 45479"/>
              <a:gd name="adj2" fmla="val 71770"/>
            </a:avLst>
          </a:prstGeom>
          <a:solidFill>
            <a:srgbClr val="DF29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57582" y="2055286"/>
            <a:ext cx="595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rgbClr val="000000"/>
                </a:solidFill>
                <a:latin typeface="Tw Cen MT" panose="020B0602020104020603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6690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br>
              <a:rPr dirty="0"/>
            </a:br>
            <a:endParaRPr lang="es-CO" altLang="en-US" dirty="0">
              <a:solidFill>
                <a:srgbClr val="514843"/>
              </a:solidFill>
              <a:latin typeface="Arial" pitchFamily="34" charset="0"/>
              <a:cs typeface="Arial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altLang="en-US" dirty="0">
              <a:solidFill>
                <a:srgbClr val="51484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rgbClr val="514843"/>
              </a:solidFill>
              <a:latin typeface="Arial" pitchFamily="34" charset="0"/>
              <a:cs typeface="Arial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51484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7854" y="1688181"/>
            <a:ext cx="82591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CO" sz="3600" dirty="0">
                <a:latin typeface="Tw Cen MT" panose="020B0602020104020603" pitchFamily="34" charset="0"/>
              </a:rPr>
              <a:t>¿Cuál es el promedio de calificaciones de su hijo?</a:t>
            </a:r>
          </a:p>
          <a:p>
            <a:pPr>
              <a:lnSpc>
                <a:spcPct val="150000"/>
              </a:lnSpc>
            </a:pPr>
            <a:endParaRPr lang="es-CO" sz="3600" dirty="0">
              <a:solidFill>
                <a:srgbClr val="514843"/>
              </a:solidFill>
              <a:latin typeface="Tw Cen MT" panose="020B06020201040206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O" sz="3600" dirty="0">
                <a:latin typeface="Tw Cen MT" panose="020B0602020104020603" pitchFamily="34" charset="0"/>
              </a:rPr>
              <a:t>En específico, ¿cómo puede ayudar a su estudiante para que mejore su GPA?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CO" sz="3600" dirty="0">
              <a:solidFill>
                <a:srgbClr val="514843"/>
              </a:solidFill>
              <a:latin typeface="Tw Cen MT" panose="020B0602020104020603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 rot="433689">
            <a:off x="9179104" y="3830390"/>
            <a:ext cx="2830090" cy="3084567"/>
            <a:chOff x="8853866" y="1783129"/>
            <a:chExt cx="2830090" cy="3084567"/>
          </a:xfrm>
        </p:grpSpPr>
        <p:pic>
          <p:nvPicPr>
            <p:cNvPr id="1032" name="Picture 8" descr="http://cliparts.co/cliparts/pio/9Re/pio9Reji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88270">
              <a:off x="8853866" y="1783129"/>
              <a:ext cx="2830090" cy="3084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 rot="21166311">
              <a:off x="9315911" y="2520890"/>
              <a:ext cx="200222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5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T</a:t>
              </a:r>
              <a:r>
                <a:rPr lang="es-CO" dirty="0"/>
                <a:t> </a:t>
              </a:r>
              <a:r>
                <a:rPr lang="es-CO" sz="5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•</a:t>
              </a:r>
              <a:r>
                <a:rPr lang="es-CO" dirty="0"/>
                <a:t> </a:t>
              </a:r>
              <a:r>
                <a:rPr lang="es-CO" sz="5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P</a:t>
              </a:r>
              <a:r>
                <a:rPr lang="es-CO" dirty="0"/>
                <a:t> </a:t>
              </a:r>
              <a:r>
                <a:rPr lang="es-CO" sz="5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•</a:t>
              </a:r>
              <a:r>
                <a:rPr lang="es-CO" dirty="0"/>
                <a:t> </a:t>
              </a:r>
              <a:r>
                <a:rPr lang="es-CO" sz="5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017854" y="-268578"/>
            <a:ext cx="10771603" cy="2214826"/>
            <a:chOff x="1017854" y="-268578"/>
            <a:chExt cx="10771603" cy="2214826"/>
          </a:xfrm>
        </p:grpSpPr>
        <p:sp>
          <p:nvSpPr>
            <p:cNvPr id="4" name="TextBox 3"/>
            <p:cNvSpPr txBox="1"/>
            <p:nvPr/>
          </p:nvSpPr>
          <p:spPr>
            <a:xfrm>
              <a:off x="1017854" y="495040"/>
              <a:ext cx="10114249" cy="110799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s-CO" sz="66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anose="02010803020104030203" pitchFamily="2" charset="-79"/>
                </a:rPr>
                <a:t>Repasemos...</a:t>
              </a:r>
              <a:endParaRPr lang="es-CO" sz="6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endParaRPr>
            </a:p>
          </p:txBody>
        </p:sp>
        <p:pic>
          <p:nvPicPr>
            <p:cNvPr id="1034" name="Picture 10" descr="http://www.universitymanage.com/assets/img/icon/exam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62628">
              <a:off x="9539251" y="-268578"/>
              <a:ext cx="2250206" cy="2214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8" name="Picture 2" descr="http://www.geeklessweb.com/sites/default/files/images/Increase-ic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621" y="4897080"/>
            <a:ext cx="951185" cy="95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carmanah.com/files/images/traffic/Calculator%20Ico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518" y="2503170"/>
            <a:ext cx="898354" cy="103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06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ughoundpestcontrol.com/images/General/facts_genera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5" t="5500" r="12385" b="14938"/>
          <a:stretch/>
        </p:blipFill>
        <p:spPr bwMode="auto">
          <a:xfrm>
            <a:off x="9836262" y="79036"/>
            <a:ext cx="2203337" cy="239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dirty="0"/>
            </a:br>
            <a:endParaRPr kumimoji="0" lang="es-CO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6255" y="1992981"/>
            <a:ext cx="10021676" cy="2767394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O" sz="4000" dirty="0">
                <a:latin typeface="Tw Cen MT" panose="020B0602020104020603" pitchFamily="34" charset="0"/>
              </a:rPr>
              <a:t>El primer juego intercolegial se llevó a cabo el 6 de noviembre de 1869. Los equipos de la universidad de Princeton y Rutgers se reunieron en New Brunswick, New York. Cada equipo contó con 25 jugadores. Rutgers ganó 6 a 4.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17854" y="495040"/>
            <a:ext cx="10114249" cy="110799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s-CO" sz="6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</a:rPr>
              <a:t>Cosas Interesantes</a:t>
            </a:r>
            <a:endParaRPr lang="es-CO" sz="6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87500" y="6467609"/>
            <a:ext cx="104521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O" sz="1400" b="1" dirty="0">
                <a:solidFill>
                  <a:schemeClr val="tx2"/>
                </a:solidFill>
              </a:rPr>
              <a:t>FUENTE: </a:t>
            </a:r>
            <a:r>
              <a:rPr lang="es-CO" sz="1300" b="1" i="1" dirty="0">
                <a:solidFill>
                  <a:schemeClr val="tx2"/>
                </a:solidFill>
              </a:rPr>
              <a:t>LUCAS, CHRISTOPHER J. 1994. AMERICAN HIGHER EDUCATION: A HISTORY. NEW YORK: ST. MARTIN’S PRESS.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018547" y="4800645"/>
            <a:ext cx="3586002" cy="1576813"/>
            <a:chOff x="5100798" y="4700294"/>
            <a:chExt cx="3586002" cy="1576813"/>
          </a:xfrm>
        </p:grpSpPr>
        <p:pic>
          <p:nvPicPr>
            <p:cNvPr id="3074" name="Picture 2" descr="http://www.fahrneyspens.com/ItemImages/Large/202761%20lsu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49" t="6666" r="3224" b="7633"/>
            <a:stretch/>
          </p:blipFill>
          <p:spPr bwMode="auto">
            <a:xfrm rot="426214">
              <a:off x="6965951" y="4700294"/>
              <a:ext cx="1720849" cy="1576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Picture 12" descr="http://football.clubsetup.com/sites/football.clubsetup.com/files/football-icon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" t="9717" r="5916" b="7077"/>
            <a:stretch/>
          </p:blipFill>
          <p:spPr bwMode="auto">
            <a:xfrm>
              <a:off x="5100798" y="4957600"/>
              <a:ext cx="1712752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6584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563" y="1328408"/>
            <a:ext cx="11682453" cy="31700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normAutofit fontScale="92500" lnSpcReduction="20000"/>
          </a:bodyPr>
          <a:lstStyle/>
          <a:p>
            <a:pPr algn="ctr"/>
            <a:endParaRPr lang="es-CO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  <a:cs typeface="Iskoola Pota" panose="020B0502040204020203" pitchFamily="34" charset="0"/>
            </a:endParaRPr>
          </a:p>
          <a:p>
            <a:pPr algn="ctr"/>
            <a:r>
              <a:rPr lang="es-CO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Cursos avanzados y cursos con crédito universitario (AP)</a:t>
            </a:r>
            <a:endParaRPr lang="es-CO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  <a:cs typeface="Iskoola Pota" panose="020B0502040204020203" pitchFamily="34" charset="0"/>
            </a:endParaRPr>
          </a:p>
          <a:p>
            <a:pPr algn="ctr"/>
            <a:endParaRPr lang="es-CO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  <a:cs typeface="Iskoola Pota" panose="020B0502040204020203" pitchFamily="34" charset="0"/>
            </a:endParaRPr>
          </a:p>
        </p:txBody>
      </p:sp>
      <p:pic>
        <p:nvPicPr>
          <p:cNvPr id="1026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10" y="4766361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074" y="4728755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430" y="5361314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085" y="5375168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264" y="4766361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332" y="5652654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5136" y="4752507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912" y="5665718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48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056" y="443338"/>
            <a:ext cx="11196966" cy="1092201"/>
          </a:xfrm>
        </p:spPr>
        <p:txBody>
          <a:bodyPr>
            <a:noAutofit/>
          </a:bodyPr>
          <a:lstStyle/>
          <a:p>
            <a:pPr algn="ctr"/>
            <a:r>
              <a:rPr lang="es-CO" sz="7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¡Comparemos!</a:t>
            </a:r>
          </a:p>
        </p:txBody>
      </p:sp>
      <p:sp>
        <p:nvSpPr>
          <p:cNvPr id="12" name="Freeform 11"/>
          <p:cNvSpPr/>
          <p:nvPr/>
        </p:nvSpPr>
        <p:spPr>
          <a:xfrm>
            <a:off x="566580" y="4021367"/>
            <a:ext cx="2844856" cy="1000645"/>
          </a:xfrm>
          <a:custGeom>
            <a:avLst/>
            <a:gdLst>
              <a:gd name="connsiteX0" fmla="*/ 0 w 3647281"/>
              <a:gd name="connsiteY0" fmla="*/ 0 h 2188368"/>
              <a:gd name="connsiteX1" fmla="*/ 3647281 w 3647281"/>
              <a:gd name="connsiteY1" fmla="*/ 0 h 2188368"/>
              <a:gd name="connsiteX2" fmla="*/ 3647281 w 3647281"/>
              <a:gd name="connsiteY2" fmla="*/ 2188368 h 2188368"/>
              <a:gd name="connsiteX3" fmla="*/ 0 w 3647281"/>
              <a:gd name="connsiteY3" fmla="*/ 2188368 h 2188368"/>
              <a:gd name="connsiteX4" fmla="*/ 0 w 3647281"/>
              <a:gd name="connsiteY4" fmla="*/ 0 h 218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281" h="2188368">
                <a:moveTo>
                  <a:pt x="0" y="0"/>
                </a:moveTo>
                <a:lnTo>
                  <a:pt x="3647281" y="0"/>
                </a:lnTo>
                <a:lnTo>
                  <a:pt x="3647281" y="2188368"/>
                </a:lnTo>
                <a:lnTo>
                  <a:pt x="0" y="2188368"/>
                </a:lnTo>
                <a:lnTo>
                  <a:pt x="0" y="0"/>
                </a:lnTo>
                <a:close/>
              </a:path>
            </a:pathLst>
          </a:custGeom>
          <a:solidFill>
            <a:srgbClr val="87CB3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lvl="0" algn="ctr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CURSOS REGULARES</a:t>
            </a:r>
            <a:endParaRPr lang="es-CO" sz="3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066434" y="3360947"/>
            <a:ext cx="3647281" cy="1142675"/>
          </a:xfrm>
          <a:custGeom>
            <a:avLst/>
            <a:gdLst>
              <a:gd name="connsiteX0" fmla="*/ 0 w 3647281"/>
              <a:gd name="connsiteY0" fmla="*/ 0 h 2188368"/>
              <a:gd name="connsiteX1" fmla="*/ 3647281 w 3647281"/>
              <a:gd name="connsiteY1" fmla="*/ 0 h 2188368"/>
              <a:gd name="connsiteX2" fmla="*/ 3647281 w 3647281"/>
              <a:gd name="connsiteY2" fmla="*/ 2188368 h 2188368"/>
              <a:gd name="connsiteX3" fmla="*/ 0 w 3647281"/>
              <a:gd name="connsiteY3" fmla="*/ 2188368 h 2188368"/>
              <a:gd name="connsiteX4" fmla="*/ 0 w 3647281"/>
              <a:gd name="connsiteY4" fmla="*/ 0 h 218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281" h="2188368">
                <a:moveTo>
                  <a:pt x="0" y="0"/>
                </a:moveTo>
                <a:lnTo>
                  <a:pt x="3647281" y="0"/>
                </a:lnTo>
                <a:lnTo>
                  <a:pt x="3647281" y="2188368"/>
                </a:lnTo>
                <a:lnTo>
                  <a:pt x="0" y="2188368"/>
                </a:lnTo>
                <a:lnTo>
                  <a:pt x="0" y="0"/>
                </a:lnTo>
                <a:close/>
              </a:path>
            </a:pathLst>
          </a:custGeom>
          <a:solidFill>
            <a:srgbClr val="99336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lvl="0" algn="ctr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40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CURSOS AVANZADOS</a:t>
            </a:r>
          </a:p>
        </p:txBody>
      </p:sp>
      <p:sp>
        <p:nvSpPr>
          <p:cNvPr id="11" name="Freeform 10"/>
          <p:cNvSpPr/>
          <p:nvPr/>
        </p:nvSpPr>
        <p:spPr>
          <a:xfrm>
            <a:off x="8300800" y="2524474"/>
            <a:ext cx="3647281" cy="1262902"/>
          </a:xfrm>
          <a:custGeom>
            <a:avLst/>
            <a:gdLst>
              <a:gd name="connsiteX0" fmla="*/ 0 w 3647281"/>
              <a:gd name="connsiteY0" fmla="*/ 0 h 2188368"/>
              <a:gd name="connsiteX1" fmla="*/ 3647281 w 3647281"/>
              <a:gd name="connsiteY1" fmla="*/ 0 h 2188368"/>
              <a:gd name="connsiteX2" fmla="*/ 3647281 w 3647281"/>
              <a:gd name="connsiteY2" fmla="*/ 2188368 h 2188368"/>
              <a:gd name="connsiteX3" fmla="*/ 0 w 3647281"/>
              <a:gd name="connsiteY3" fmla="*/ 2188368 h 2188368"/>
              <a:gd name="connsiteX4" fmla="*/ 0 w 3647281"/>
              <a:gd name="connsiteY4" fmla="*/ 0 h 218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281" h="2188368">
                <a:moveTo>
                  <a:pt x="0" y="0"/>
                </a:moveTo>
                <a:lnTo>
                  <a:pt x="3647281" y="0"/>
                </a:lnTo>
                <a:lnTo>
                  <a:pt x="3647281" y="2188368"/>
                </a:lnTo>
                <a:lnTo>
                  <a:pt x="0" y="2188368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lvl="0" algn="ctr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42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CURSOS AP</a:t>
            </a:r>
          </a:p>
        </p:txBody>
      </p:sp>
      <p:pic>
        <p:nvPicPr>
          <p:cNvPr id="2056" name="Picture 8" descr="https://s-media-cache-ak0.pinimg.com/236x/ba/c2/ce/bac2ce70b8674e1b0649bd092491f59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641" y="4631502"/>
            <a:ext cx="1778960" cy="178928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8" name="Picture 10" descr="http://www.godairyfree.org/wp-content/uploads/2011/03/wholesomechowspicecak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" t="18851" r="4141" b="9760"/>
          <a:stretch/>
        </p:blipFill>
        <p:spPr bwMode="auto">
          <a:xfrm>
            <a:off x="1269798" y="5204512"/>
            <a:ext cx="1438420" cy="121627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74" name="Picture 26" descr="http://www.lovethispic.com/uploaded_images/106874-Pretty-Pink-Flower-Cupcake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9" t="15090" r="40591" b="3225"/>
          <a:stretch/>
        </p:blipFill>
        <p:spPr bwMode="auto">
          <a:xfrm>
            <a:off x="8962895" y="3943405"/>
            <a:ext cx="2317228" cy="2522213"/>
          </a:xfrm>
          <a:prstGeom prst="rect">
            <a:avLst/>
          </a:prstGeom>
          <a:noFill/>
          <a:ln w="76200">
            <a:solidFill>
              <a:schemeClr val="accent3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720873" y="1881009"/>
            <a:ext cx="2338402" cy="1448371"/>
            <a:chOff x="4281055" y="1864505"/>
            <a:chExt cx="2338402" cy="1448371"/>
          </a:xfrm>
        </p:grpSpPr>
        <p:grpSp>
          <p:nvGrpSpPr>
            <p:cNvPr id="4" name="Group 3"/>
            <p:cNvGrpSpPr/>
            <p:nvPr/>
          </p:nvGrpSpPr>
          <p:grpSpPr>
            <a:xfrm>
              <a:off x="6291922" y="1864505"/>
              <a:ext cx="327535" cy="659969"/>
              <a:chOff x="6192432" y="1679410"/>
              <a:chExt cx="327535" cy="659969"/>
            </a:xfrm>
          </p:grpSpPr>
          <p:sp>
            <p:nvSpPr>
              <p:cNvPr id="31" name="5-Point Star 30"/>
              <p:cNvSpPr/>
              <p:nvPr/>
            </p:nvSpPr>
            <p:spPr>
              <a:xfrm>
                <a:off x="6199186" y="2011980"/>
                <a:ext cx="320781" cy="327399"/>
              </a:xfrm>
              <a:prstGeom prst="star5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5-Point Star 31"/>
              <p:cNvSpPr/>
              <p:nvPr/>
            </p:nvSpPr>
            <p:spPr>
              <a:xfrm>
                <a:off x="6192432" y="1679410"/>
                <a:ext cx="320781" cy="327399"/>
              </a:xfrm>
              <a:prstGeom prst="star5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4281055" y="1958991"/>
              <a:ext cx="2315685" cy="1353885"/>
              <a:chOff x="7972205" y="3345919"/>
              <a:chExt cx="3506678" cy="2184547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8648" y="3345919"/>
                <a:ext cx="2140235" cy="2140234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72205" y="3390232"/>
                <a:ext cx="2140234" cy="2140234"/>
              </a:xfrm>
              <a:prstGeom prst="rect">
                <a:avLst/>
              </a:prstGeom>
            </p:spPr>
          </p:pic>
        </p:grpSp>
      </p:grpSp>
      <p:grpSp>
        <p:nvGrpSpPr>
          <p:cNvPr id="7" name="Group 6"/>
          <p:cNvGrpSpPr/>
          <p:nvPr/>
        </p:nvGrpSpPr>
        <p:grpSpPr>
          <a:xfrm>
            <a:off x="815777" y="2615946"/>
            <a:ext cx="2315685" cy="1353885"/>
            <a:chOff x="566580" y="2584458"/>
            <a:chExt cx="2315685" cy="1353885"/>
          </a:xfrm>
        </p:grpSpPr>
        <p:sp>
          <p:nvSpPr>
            <p:cNvPr id="33" name="5-Point Star 32"/>
            <p:cNvSpPr/>
            <p:nvPr/>
          </p:nvSpPr>
          <p:spPr>
            <a:xfrm>
              <a:off x="2546096" y="2611921"/>
              <a:ext cx="320781" cy="327399"/>
            </a:xfrm>
            <a:prstGeom prst="star5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566580" y="2584458"/>
              <a:ext cx="2315685" cy="1353885"/>
              <a:chOff x="7972205" y="3345919"/>
              <a:chExt cx="3506678" cy="2184547"/>
            </a:xfrm>
          </p:grpSpPr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8648" y="3345919"/>
                <a:ext cx="2140235" cy="2140234"/>
              </a:xfrm>
              <a:prstGeom prst="rect">
                <a:avLst/>
              </a:prstGeom>
            </p:spPr>
          </p:pic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72205" y="3390232"/>
                <a:ext cx="2140234" cy="2140234"/>
              </a:xfrm>
              <a:prstGeom prst="rect">
                <a:avLst/>
              </a:prstGeom>
            </p:spPr>
          </p:pic>
        </p:grpSp>
      </p:grpSp>
      <p:grpSp>
        <p:nvGrpSpPr>
          <p:cNvPr id="6" name="Group 5"/>
          <p:cNvGrpSpPr/>
          <p:nvPr/>
        </p:nvGrpSpPr>
        <p:grpSpPr>
          <a:xfrm>
            <a:off x="8950530" y="878602"/>
            <a:ext cx="2315685" cy="1645872"/>
            <a:chOff x="9041825" y="878602"/>
            <a:chExt cx="2315685" cy="1645872"/>
          </a:xfrm>
        </p:grpSpPr>
        <p:grpSp>
          <p:nvGrpSpPr>
            <p:cNvPr id="3" name="Group 2"/>
            <p:cNvGrpSpPr/>
            <p:nvPr/>
          </p:nvGrpSpPr>
          <p:grpSpPr>
            <a:xfrm>
              <a:off x="10951491" y="878602"/>
              <a:ext cx="406019" cy="1002407"/>
              <a:chOff x="10821319" y="1082192"/>
              <a:chExt cx="406019" cy="1002407"/>
            </a:xfrm>
          </p:grpSpPr>
          <p:sp>
            <p:nvSpPr>
              <p:cNvPr id="25" name="5-Point Star 24"/>
              <p:cNvSpPr/>
              <p:nvPr/>
            </p:nvSpPr>
            <p:spPr>
              <a:xfrm>
                <a:off x="10906557" y="1409591"/>
                <a:ext cx="320781" cy="327399"/>
              </a:xfrm>
              <a:prstGeom prst="star5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5-Point Star 28"/>
              <p:cNvSpPr/>
              <p:nvPr/>
            </p:nvSpPr>
            <p:spPr>
              <a:xfrm>
                <a:off x="10875703" y="1757200"/>
                <a:ext cx="320781" cy="327399"/>
              </a:xfrm>
              <a:prstGeom prst="star5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5-Point Star 29"/>
              <p:cNvSpPr/>
              <p:nvPr/>
            </p:nvSpPr>
            <p:spPr>
              <a:xfrm>
                <a:off x="10821319" y="1082192"/>
                <a:ext cx="320781" cy="327399"/>
              </a:xfrm>
              <a:prstGeom prst="star5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9041825" y="1170589"/>
              <a:ext cx="2315685" cy="1353885"/>
              <a:chOff x="7972205" y="3345919"/>
              <a:chExt cx="3506678" cy="2184547"/>
            </a:xfrm>
          </p:grpSpPr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8648" y="3345919"/>
                <a:ext cx="2140235" cy="2140234"/>
              </a:xfrm>
              <a:prstGeom prst="rect">
                <a:avLst/>
              </a:prstGeom>
            </p:spPr>
          </p:pic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72205" y="3390232"/>
                <a:ext cx="2140234" cy="214023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9930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63436"/>
            <a:ext cx="11196966" cy="1233424"/>
          </a:xfrm>
        </p:spPr>
        <p:txBody>
          <a:bodyPr>
            <a:noAutofit/>
          </a:bodyPr>
          <a:lstStyle/>
          <a:p>
            <a:pPr algn="ctr"/>
            <a:r>
              <a:rPr lang="es-CO" sz="5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Cursos Avanzados</a:t>
            </a:r>
          </a:p>
        </p:txBody>
      </p:sp>
      <p:pic>
        <p:nvPicPr>
          <p:cNvPr id="2054" name="Picture 6" descr="http://www.airvictorymuseum.com/images/news_ani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959" y="4021137"/>
            <a:ext cx="4174041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1" y="1640461"/>
            <a:ext cx="9030898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s-CO" sz="3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w Cen MT" panose="020B0602020104020603" pitchFamily="34" charset="0"/>
              </a:rPr>
              <a:t>Utilizan el mismo plan de estudio que los cursos regulares, pero son adaptados para los estudiantes con alto rendimiento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s-CO" sz="800" b="1" dirty="0">
              <a:solidFill>
                <a:schemeClr val="accent3">
                  <a:lumMod val="20000"/>
                  <a:lumOff val="80000"/>
                </a:schemeClr>
              </a:solidFill>
              <a:latin typeface="Tw Cen MT" panose="020B0602020104020603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s-CO" sz="3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w Cen MT" panose="020B0602020104020603" pitchFamily="34" charset="0"/>
              </a:rPr>
              <a:t>Aborda temas adicionales o algunos temas en más detalle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s-CO" sz="800" b="1" dirty="0">
              <a:solidFill>
                <a:schemeClr val="accent3">
                  <a:lumMod val="20000"/>
                  <a:lumOff val="80000"/>
                </a:schemeClr>
              </a:solidFill>
              <a:latin typeface="Tw Cen MT" panose="020B0602020104020603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s-CO" sz="3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w Cen MT" panose="020B0602020104020603" pitchFamily="34" charset="0"/>
              </a:rPr>
              <a:t>Son más intensivos y se cursan a un ritmo más rápido que los cursos típicos de preparación universitaria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s-CO" sz="800" b="1" dirty="0">
              <a:solidFill>
                <a:schemeClr val="accent3">
                  <a:lumMod val="20000"/>
                  <a:lumOff val="80000"/>
                </a:schemeClr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74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79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635" y="436034"/>
            <a:ext cx="9682898" cy="1075740"/>
          </a:xfrm>
        </p:spPr>
        <p:txBody>
          <a:bodyPr>
            <a:normAutofit fontScale="90000"/>
          </a:bodyPr>
          <a:lstStyle/>
          <a:p>
            <a:r>
              <a:rPr lang="es-CO" sz="5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Cursos con crédito universitario (AP, por sus siglas en inglés)</a:t>
            </a:r>
          </a:p>
        </p:txBody>
      </p:sp>
      <p:pic>
        <p:nvPicPr>
          <p:cNvPr id="1026" name="Picture 2" descr="http://www.brunswick.k12.me.us/hdwyer/files/2012/07/Extra-animation-for-web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35" y="2184400"/>
            <a:ext cx="3399166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36422" y="1349732"/>
            <a:ext cx="8056179" cy="5047536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O" sz="3200" b="1" dirty="0">
                <a:solidFill>
                  <a:srgbClr val="FFFFFF">
                    <a:lumMod val="85000"/>
                  </a:srgbClr>
                </a:solidFill>
                <a:latin typeface="Tw Cen MT" panose="020B0602020104020603" pitchFamily="34" charset="0"/>
              </a:rPr>
              <a:t>Son cursos a nivel universitario que lo ayudan a desarrollar sus destrezas universitarias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es-CO" sz="200" b="1" dirty="0">
              <a:solidFill>
                <a:srgbClr val="FFFFFF">
                  <a:lumMod val="85000"/>
                </a:srgbClr>
              </a:solidFill>
              <a:latin typeface="Tw Cen MT" panose="020B0602020104020603" pitchFamily="34" charset="0"/>
            </a:endParaRP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s-CO" sz="3200" b="1" dirty="0">
                <a:solidFill>
                  <a:srgbClr val="FFFFFF">
                    <a:lumMod val="85000"/>
                  </a:srgbClr>
                </a:solidFill>
                <a:latin typeface="Tw Cen MT" panose="020B0602020104020603" pitchFamily="34" charset="0"/>
              </a:rPr>
              <a:t>Son más rápidos y exigentes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es-CO" sz="200" b="1" dirty="0">
              <a:solidFill>
                <a:srgbClr val="FFFFFF">
                  <a:lumMod val="85000"/>
                </a:srgbClr>
              </a:solidFill>
              <a:latin typeface="Tw Cen MT" panose="020B0602020104020603" pitchFamily="34" charset="0"/>
            </a:endParaRPr>
          </a:p>
          <a:p>
            <a:pPr>
              <a:spcBef>
                <a:spcPts val="1200"/>
              </a:spcBef>
            </a:pPr>
            <a:endParaRPr lang="es-CO" sz="200" b="1" dirty="0">
              <a:solidFill>
                <a:srgbClr val="FFFFFF">
                  <a:lumMod val="85000"/>
                </a:srgbClr>
              </a:solidFill>
              <a:latin typeface="Tw Cen MT" panose="020B06020201040206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O" sz="3200" b="1" dirty="0">
                <a:solidFill>
                  <a:srgbClr val="FFFFFF">
                    <a:lumMod val="85000"/>
                  </a:srgbClr>
                </a:solidFill>
                <a:latin typeface="Tw Cen MT" panose="020B0602020104020603" pitchFamily="34" charset="0"/>
              </a:rPr>
              <a:t>Estos se ofrecen en </a:t>
            </a:r>
            <a:r>
              <a:rPr lang="es-CO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w Cen MT" panose="020B0602020104020603" pitchFamily="34" charset="0"/>
              </a:rPr>
              <a:t>muchas</a:t>
            </a:r>
            <a:r>
              <a:rPr lang="es-CO" sz="3200" b="1" dirty="0">
                <a:solidFill>
                  <a:srgbClr val="FFFFFF">
                    <a:lumMod val="85000"/>
                  </a:srgbClr>
                </a:solidFill>
                <a:latin typeface="Tw Cen MT" panose="020B0602020104020603" pitchFamily="34" charset="0"/>
              </a:rPr>
              <a:t> materias como el idioma inglés, matemáticas, historia e idiomas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CO" b="1" dirty="0">
              <a:solidFill>
                <a:srgbClr val="FFFFFF">
                  <a:lumMod val="85000"/>
                </a:srgbClr>
              </a:solidFill>
              <a:latin typeface="Tw Cen MT" panose="020B0602020104020603" pitchFamily="34" charset="0"/>
            </a:endParaRPr>
          </a:p>
          <a:p>
            <a:endParaRPr lang="es-CO" sz="200" b="1" dirty="0">
              <a:solidFill>
                <a:srgbClr val="FFFFFF">
                  <a:lumMod val="85000"/>
                </a:srgbClr>
              </a:solidFill>
              <a:latin typeface="Tw Cen MT" panose="020B06020201040206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O" sz="3200" b="1" dirty="0">
                <a:solidFill>
                  <a:srgbClr val="FFFFFF">
                    <a:lumMod val="85000"/>
                  </a:srgbClr>
                </a:solidFill>
                <a:latin typeface="Tw Cen MT" panose="020B0602020104020603" pitchFamily="34" charset="0"/>
              </a:rPr>
              <a:t>Le permitirán obtener crédito universitario por medio de tomar y aprobar el examen AP</a:t>
            </a:r>
          </a:p>
        </p:txBody>
      </p:sp>
    </p:spTree>
    <p:extLst>
      <p:ext uri="{BB962C8B-B14F-4D97-AF65-F5344CB8AC3E}">
        <p14:creationId xmlns:p14="http://schemas.microsoft.com/office/powerpoint/2010/main" val="201528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br>
              <a:rPr dirty="0"/>
            </a:br>
            <a:endParaRPr lang="es-CO" altLang="en-US" dirty="0">
              <a:solidFill>
                <a:srgbClr val="514843"/>
              </a:solidFill>
              <a:latin typeface="Arial" pitchFamily="34" charset="0"/>
              <a:cs typeface="Arial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altLang="en-US" dirty="0">
              <a:solidFill>
                <a:srgbClr val="51484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rgbClr val="514843"/>
              </a:solidFill>
              <a:latin typeface="Arial" pitchFamily="34" charset="0"/>
              <a:cs typeface="Arial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51484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7853" y="1941702"/>
            <a:ext cx="101142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O" sz="3600" dirty="0">
                <a:solidFill>
                  <a:srgbClr val="514843"/>
                </a:solidFill>
                <a:latin typeface="Tw Cen MT" panose="020B0602020104020603" pitchFamily="34" charset="0"/>
              </a:rPr>
              <a:t>Explicar la diferencia entre los cursos regulares, avanzados y AP.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s-CO" sz="1600" dirty="0">
              <a:solidFill>
                <a:srgbClr val="514843"/>
              </a:solidFill>
              <a:latin typeface="Tw Cen MT" panose="020B06020201040206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O" sz="3600" dirty="0">
                <a:solidFill>
                  <a:srgbClr val="514843"/>
                </a:solidFill>
                <a:latin typeface="Tw Cen MT" panose="020B0602020104020603" pitchFamily="34" charset="0"/>
              </a:rPr>
              <a:t>¿De qué manera se pueden obtener créditos universitarios mientras se está en la escuela preparatoria?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CO" sz="3600" dirty="0">
              <a:solidFill>
                <a:srgbClr val="514843"/>
              </a:solidFill>
              <a:latin typeface="Tw Cen MT" panose="020B0602020104020603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17854" y="-268578"/>
            <a:ext cx="10771603" cy="2214826"/>
            <a:chOff x="1017854" y="-268578"/>
            <a:chExt cx="10771603" cy="2214826"/>
          </a:xfrm>
        </p:grpSpPr>
        <p:sp>
          <p:nvSpPr>
            <p:cNvPr id="4" name="TextBox 3"/>
            <p:cNvSpPr txBox="1"/>
            <p:nvPr/>
          </p:nvSpPr>
          <p:spPr>
            <a:xfrm>
              <a:off x="1017854" y="609600"/>
              <a:ext cx="10114249" cy="110799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s-CO" sz="66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anose="02010803020104030203" pitchFamily="2" charset="-79"/>
                </a:rPr>
                <a:t>Repasemos...</a:t>
              </a:r>
              <a:endParaRPr lang="es-CO" sz="6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endParaRPr>
            </a:p>
          </p:txBody>
        </p:sp>
        <p:pic>
          <p:nvPicPr>
            <p:cNvPr id="1034" name="Picture 10" descr="http://www.universitymanage.com/assets/img/icon/exam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62628">
              <a:off x="9539251" y="-268578"/>
              <a:ext cx="2250206" cy="2214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2" descr="http://www.3riversgrace.org/uploads/9/1/7/3/9173131/4525762_orig.jpg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36" r="5225"/>
          <a:stretch/>
        </p:blipFill>
        <p:spPr bwMode="auto">
          <a:xfrm>
            <a:off x="9373255" y="5951914"/>
            <a:ext cx="2711283" cy="74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1.bp.blogspot.com/-5Ou_zRadcSU/UCh8U3d_PaI/AAAAAAAAAWo/DMfslR9KEaY/s1600/Think_of_domain_name1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696" y="4436634"/>
            <a:ext cx="1209184" cy="147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60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www.personalbuy.com/shopsite_sc/store/html/media/Hamptonpennants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948" y="5020311"/>
            <a:ext cx="2252859" cy="90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://staticx.ibncollege.com/wcsstore/ExtendedSitesCatalogAssetStore/992_100_10_21941/images/SMALLIMAGE_86468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2" b="43585"/>
          <a:stretch/>
        </p:blipFill>
        <p:spPr bwMode="auto">
          <a:xfrm>
            <a:off x="2579491" y="4940907"/>
            <a:ext cx="2170309" cy="98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bughoundpestcontrol.com/images/General/facts_genera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5" t="5500" r="12385" b="14938"/>
          <a:stretch/>
        </p:blipFill>
        <p:spPr bwMode="auto">
          <a:xfrm>
            <a:off x="9836262" y="79036"/>
            <a:ext cx="2203337" cy="239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dirty="0"/>
            </a:br>
            <a:endParaRPr kumimoji="0" lang="es-CO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6254" y="1992981"/>
            <a:ext cx="10114249" cy="2554545"/>
          </a:xfrm>
          <a:prstGeom prst="rect">
            <a:avLst/>
          </a:prstGeom>
          <a:noFill/>
        </p:spPr>
        <p:txBody>
          <a:bodyPr wrap="square" rtlCol="0">
            <a:normAutofit fontScale="92500"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O" sz="4000" dirty="0">
                <a:latin typeface="Tw Cen MT" panose="020B0602020104020603" pitchFamily="34" charset="0"/>
              </a:rPr>
              <a:t>Las primeras cinco universidades tradicionalmente para afroamericanos son, en orden, Spelman College, Howard University, Hampton University, Morehouse College y Tuskegee University.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17854" y="495040"/>
            <a:ext cx="10114249" cy="110799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s-CO" sz="6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</a:rPr>
              <a:t>Cosas Interesantes</a:t>
            </a:r>
            <a:endParaRPr lang="es-CO" sz="6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63900" y="6467609"/>
            <a:ext cx="87757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O" sz="1400" b="1" dirty="0">
                <a:solidFill>
                  <a:schemeClr val="tx2"/>
                </a:solidFill>
              </a:rPr>
              <a:t>FUENTE:</a:t>
            </a:r>
            <a:r>
              <a:rPr lang="es-CO" dirty="0"/>
              <a:t> </a:t>
            </a:r>
            <a:r>
              <a:rPr lang="es-CO" sz="1300" b="1" i="1" dirty="0">
                <a:solidFill>
                  <a:schemeClr val="tx2"/>
                </a:solidFill>
              </a:rPr>
              <a:t>“HISTORICALLY BLACK COLLEGES AND UNIVERSITIES RANKING” - US NEWS AND WORLD REPORT</a:t>
            </a:r>
          </a:p>
        </p:txBody>
      </p:sp>
      <p:pic>
        <p:nvPicPr>
          <p:cNvPr id="1028" name="Picture 4" descr="http://www.personalbuy.com/shopsite_sc/store/html/media/Spelmanbluepennants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54" y="5089246"/>
            <a:ext cx="2209337" cy="76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bkstr.scene7.com/is/image/Bkstr/598-A7127-WDMKF-Light-Maroon?$PDPMain$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7" b="31737"/>
          <a:stretch/>
        </p:blipFill>
        <p:spPr bwMode="auto">
          <a:xfrm>
            <a:off x="7316214" y="5020311"/>
            <a:ext cx="2196085" cy="90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personalbuy.com/shopsite_sc/store/html/media/Tuskegeepennantsm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697" y="4991395"/>
            <a:ext cx="2311401" cy="90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69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995808" y="220882"/>
            <a:ext cx="6934200" cy="6172200"/>
            <a:chOff x="4995809" y="258007"/>
            <a:chExt cx="6934200" cy="6172200"/>
          </a:xfrm>
        </p:grpSpPr>
        <p:grpSp>
          <p:nvGrpSpPr>
            <p:cNvPr id="5" name="Group 4"/>
            <p:cNvGrpSpPr/>
            <p:nvPr/>
          </p:nvGrpSpPr>
          <p:grpSpPr>
            <a:xfrm>
              <a:off x="4995809" y="258007"/>
              <a:ext cx="6934200" cy="6172200"/>
              <a:chOff x="6141541" y="438010"/>
              <a:chExt cx="6934200" cy="6172200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6141541" y="438010"/>
                <a:ext cx="6934200" cy="6172200"/>
                <a:chOff x="533400" y="228600"/>
                <a:chExt cx="7086600" cy="6400800"/>
              </a:xfrm>
            </p:grpSpPr>
            <p:sp>
              <p:nvSpPr>
                <p:cNvPr id="16" name="AutoShape 2"/>
                <p:cNvSpPr>
                  <a:spLocks noChangeArrowheads="1"/>
                </p:cNvSpPr>
                <p:nvPr/>
              </p:nvSpPr>
              <p:spPr bwMode="auto">
                <a:xfrm>
                  <a:off x="533400" y="228600"/>
                  <a:ext cx="7086600" cy="64008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 w="76200">
                  <a:solidFill>
                    <a:srgbClr val="00206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 dirty="0">
                    <a:solidFill>
                      <a:srgbClr val="514843"/>
                    </a:solidFill>
                  </a:endParaRPr>
                </a:p>
              </p:txBody>
            </p:sp>
            <p:sp>
              <p:nvSpPr>
                <p:cNvPr id="17" name="Oval 3"/>
                <p:cNvSpPr>
                  <a:spLocks noChangeArrowheads="1"/>
                </p:cNvSpPr>
                <p:nvPr/>
              </p:nvSpPr>
              <p:spPr bwMode="auto">
                <a:xfrm>
                  <a:off x="838200" y="419100"/>
                  <a:ext cx="6477000" cy="6019800"/>
                </a:xfrm>
                <a:prstGeom prst="ellipse">
                  <a:avLst/>
                </a:prstGeom>
                <a:noFill/>
                <a:ln w="76200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 dirty="0">
                    <a:solidFill>
                      <a:srgbClr val="514843"/>
                    </a:solidFill>
                  </a:endParaRPr>
                </a:p>
              </p:txBody>
            </p:sp>
            <p:sp>
              <p:nvSpPr>
                <p:cNvPr id="18" name="Oval 4"/>
                <p:cNvSpPr>
                  <a:spLocks noChangeArrowheads="1"/>
                </p:cNvSpPr>
                <p:nvPr/>
              </p:nvSpPr>
              <p:spPr bwMode="auto">
                <a:xfrm>
                  <a:off x="3038370" y="2507073"/>
                  <a:ext cx="2076658" cy="1843852"/>
                </a:xfrm>
                <a:prstGeom prst="ellipse">
                  <a:avLst/>
                </a:prstGeom>
                <a:solidFill>
                  <a:schemeClr val="bg1"/>
                </a:solidFill>
                <a:ln w="76200">
                  <a:solidFill>
                    <a:srgbClr val="00206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 dirty="0">
                    <a:solidFill>
                      <a:srgbClr val="514843"/>
                    </a:solidFill>
                  </a:endParaRPr>
                </a:p>
              </p:txBody>
            </p:sp>
          </p:grpSp>
          <p:pic>
            <p:nvPicPr>
              <p:cNvPr id="1030" name="Picture 6" descr="http://sortirdumoule.com/wp-content/uploads/2011/01/Post-it-300x300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0" t="3251" r="53196" b="54284"/>
              <a:stretch/>
            </p:blipFill>
            <p:spPr bwMode="auto">
              <a:xfrm rot="20920353">
                <a:off x="11243702" y="3081625"/>
                <a:ext cx="1190847" cy="12134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6" descr="http://sortirdumoule.com/wp-content/uploads/2011/01/Post-it-300x300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367" t="5440" r="3615" b="51951"/>
              <a:stretch/>
            </p:blipFill>
            <p:spPr bwMode="auto">
              <a:xfrm rot="20747869">
                <a:off x="8901893" y="1080655"/>
                <a:ext cx="1172100" cy="12175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6" descr="http://sortirdumoule.com/wp-content/uploads/2011/01/Post-it-300x300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40" t="50000" r="50000" b="4822"/>
              <a:stretch/>
            </p:blipFill>
            <p:spPr bwMode="auto">
              <a:xfrm rot="1540960">
                <a:off x="9183451" y="4681835"/>
                <a:ext cx="1236159" cy="12909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6" descr="http://sortirdumoule.com/wp-content/uploads/2011/01/Post-it-300x300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278" t="54868" r="4337" b="5132"/>
              <a:stretch/>
            </p:blipFill>
            <p:spPr bwMode="auto">
              <a:xfrm rot="525938">
                <a:off x="7089495" y="3055570"/>
                <a:ext cx="1125415" cy="11429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" name="TextBox 2"/>
            <p:cNvSpPr txBox="1"/>
            <p:nvPr/>
          </p:nvSpPr>
          <p:spPr>
            <a:xfrm>
              <a:off x="7475925" y="2845317"/>
              <a:ext cx="2016637" cy="923330"/>
            </a:xfrm>
            <a:prstGeom prst="rect">
              <a:avLst/>
            </a:prstGeom>
            <a:noFill/>
          </p:spPr>
          <p:txBody>
            <a:bodyPr wrap="square" rtlCol="0">
              <a:normAutofit fontScale="77500" lnSpcReduction="20000"/>
            </a:bodyPr>
            <a:lstStyle/>
            <a:p>
              <a:pPr algn="ctr"/>
              <a:r>
                <a:rPr lang="es-CO" sz="175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¿Cómo nos preparamos para estar listos para la universidad y las carreras?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8750" y="402505"/>
            <a:ext cx="4779909" cy="2631490"/>
          </a:xfrm>
          <a:prstGeom prst="rect">
            <a:avLst/>
          </a:prstGeom>
          <a:noFill/>
        </p:spPr>
        <p:txBody>
          <a:bodyPr wrap="square" rtlCol="0">
            <a:normAutofit fontScale="92500" lnSpcReduction="20000"/>
          </a:bodyPr>
          <a:lstStyle/>
          <a:p>
            <a:pPr algn="ctr"/>
            <a:r>
              <a:rPr lang="es-CO" sz="5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Preparación para las universidades y las carreras 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926717" y="3026631"/>
            <a:ext cx="3083971" cy="3566028"/>
            <a:chOff x="926717" y="3026631"/>
            <a:chExt cx="3083971" cy="3566028"/>
          </a:xfrm>
        </p:grpSpPr>
        <p:pic>
          <p:nvPicPr>
            <p:cNvPr id="22" name="Picture 6" descr="http://thumbs.dreamstime.com/x/thinking-student-pencil-book-12737861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02" b="25196"/>
            <a:stretch/>
          </p:blipFill>
          <p:spPr bwMode="auto">
            <a:xfrm>
              <a:off x="926717" y="3409941"/>
              <a:ext cx="3083971" cy="3182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http://www.iconsdb.com/icons/preview/orange/light-bulb-2-xxl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18006">
              <a:off x="2747597" y="3026631"/>
              <a:ext cx="1171145" cy="1171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1721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289" y="678454"/>
            <a:ext cx="11196966" cy="1092201"/>
          </a:xfrm>
        </p:spPr>
        <p:txBody>
          <a:bodyPr>
            <a:noAutofit/>
          </a:bodyPr>
          <a:lstStyle/>
          <a:p>
            <a:pPr algn="ctr"/>
            <a:r>
              <a:rPr lang="es-CO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Beneficios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1559" y="1586847"/>
            <a:ext cx="10558174" cy="707886"/>
          </a:xfrm>
          <a:prstGeom prst="rect">
            <a:avLst/>
          </a:prstGeom>
          <a:noFill/>
        </p:spPr>
        <p:txBody>
          <a:bodyPr wrap="square" rtlCol="0">
            <a:normAutofit fontScale="85000" lnSpcReduction="10000"/>
          </a:bodyPr>
          <a:lstStyle/>
          <a:p>
            <a:pPr algn="ctr"/>
            <a:r>
              <a:rPr lang="es-CO" sz="3800" b="1" dirty="0">
                <a:solidFill>
                  <a:schemeClr val="tx2">
                    <a:lumMod val="75000"/>
                  </a:schemeClr>
                </a:solidFill>
                <a:latin typeface="Tw Cen MT" panose="020B0602020104020603" pitchFamily="34" charset="0"/>
              </a:rPr>
              <a:t>Cursos avanzados • Cursos con crédito universitario (AP</a:t>
            </a:r>
            <a:r>
              <a:rPr lang="es-CO" sz="4000" b="1" dirty="0">
                <a:solidFill>
                  <a:schemeClr val="tx2">
                    <a:lumMod val="75000"/>
                  </a:schemeClr>
                </a:solidFill>
                <a:latin typeface="Tw Cen MT" panose="020B0602020104020603" pitchFamily="34" charset="0"/>
              </a:rPr>
              <a:t>)</a:t>
            </a:r>
          </a:p>
        </p:txBody>
      </p:sp>
      <p:sp>
        <p:nvSpPr>
          <p:cNvPr id="12" name="Freeform 11"/>
          <p:cNvSpPr/>
          <p:nvPr/>
        </p:nvSpPr>
        <p:spPr>
          <a:xfrm>
            <a:off x="253993" y="2429761"/>
            <a:ext cx="3647281" cy="3293215"/>
          </a:xfrm>
          <a:custGeom>
            <a:avLst/>
            <a:gdLst>
              <a:gd name="connsiteX0" fmla="*/ 0 w 3647281"/>
              <a:gd name="connsiteY0" fmla="*/ 0 h 2188368"/>
              <a:gd name="connsiteX1" fmla="*/ 3647281 w 3647281"/>
              <a:gd name="connsiteY1" fmla="*/ 0 h 2188368"/>
              <a:gd name="connsiteX2" fmla="*/ 3647281 w 3647281"/>
              <a:gd name="connsiteY2" fmla="*/ 2188368 h 2188368"/>
              <a:gd name="connsiteX3" fmla="*/ 0 w 3647281"/>
              <a:gd name="connsiteY3" fmla="*/ 2188368 h 2188368"/>
              <a:gd name="connsiteX4" fmla="*/ 0 w 3647281"/>
              <a:gd name="connsiteY4" fmla="*/ 0 h 218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281" h="2188368">
                <a:moveTo>
                  <a:pt x="0" y="0"/>
                </a:moveTo>
                <a:lnTo>
                  <a:pt x="3647281" y="0"/>
                </a:lnTo>
                <a:lnTo>
                  <a:pt x="3647281" y="2188368"/>
                </a:lnTo>
                <a:lnTo>
                  <a:pt x="0" y="2188368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rmAutofit lnSpcReduction="10000"/>
          </a:bodyPr>
          <a:lstStyle/>
          <a:p>
            <a:pPr lvl="0" algn="ctr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29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PREPARACIÓN UNIVERSITARIA</a:t>
            </a:r>
            <a:endParaRPr lang="es-CO" sz="2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  <a:p>
            <a:pPr marL="342900" lvl="0" indent="-342900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§"/>
            </a:pPr>
            <a:r>
              <a:rPr lang="es-CO" sz="2400" kern="1200" dirty="0">
                <a:latin typeface="Tw Cen MT" panose="020B0602020104020603" pitchFamily="34" charset="0"/>
              </a:rPr>
              <a:t>Acostumbrarse a lo que se exige y el ritmo de un curso universitario que es similar a los cursos universitarios.</a:t>
            </a:r>
          </a:p>
          <a:p>
            <a:pPr marL="342900" lvl="0" indent="-342900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§"/>
            </a:pPr>
            <a:r>
              <a:rPr lang="es-CO" sz="2400" dirty="0">
                <a:latin typeface="Tw Cen MT" panose="020B0602020104020603" pitchFamily="34" charset="0"/>
              </a:rPr>
              <a:t>¡Se exigirá más de los estudiantes! </a:t>
            </a:r>
            <a:endParaRPr lang="es-CO" sz="2400" kern="1200" dirty="0">
              <a:latin typeface="Tw Cen MT" panose="020B0602020104020603" pitchFamily="3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279897" y="2405177"/>
            <a:ext cx="3647281" cy="3293216"/>
          </a:xfrm>
          <a:custGeom>
            <a:avLst/>
            <a:gdLst>
              <a:gd name="connsiteX0" fmla="*/ 0 w 3647281"/>
              <a:gd name="connsiteY0" fmla="*/ 0 h 2188368"/>
              <a:gd name="connsiteX1" fmla="*/ 3647281 w 3647281"/>
              <a:gd name="connsiteY1" fmla="*/ 0 h 2188368"/>
              <a:gd name="connsiteX2" fmla="*/ 3647281 w 3647281"/>
              <a:gd name="connsiteY2" fmla="*/ 2188368 h 2188368"/>
              <a:gd name="connsiteX3" fmla="*/ 0 w 3647281"/>
              <a:gd name="connsiteY3" fmla="*/ 2188368 h 2188368"/>
              <a:gd name="connsiteX4" fmla="*/ 0 w 3647281"/>
              <a:gd name="connsiteY4" fmla="*/ 0 h 218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281" h="2188368">
                <a:moveTo>
                  <a:pt x="0" y="0"/>
                </a:moveTo>
                <a:lnTo>
                  <a:pt x="3647281" y="0"/>
                </a:lnTo>
                <a:lnTo>
                  <a:pt x="3647281" y="2188368"/>
                </a:lnTo>
                <a:lnTo>
                  <a:pt x="0" y="2188368"/>
                </a:lnTo>
                <a:lnTo>
                  <a:pt x="0" y="0"/>
                </a:lnTo>
                <a:close/>
              </a:path>
            </a:pathLst>
          </a:custGeom>
          <a:solidFill>
            <a:srgbClr val="99336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rmAutofit fontScale="92500" lnSpcReduction="10000"/>
          </a:bodyPr>
          <a:lstStyle/>
          <a:p>
            <a:pPr lvl="0" algn="ctr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29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ADMISIÓN UNIVERSITARIA</a:t>
            </a:r>
          </a:p>
          <a:p>
            <a:pPr marL="342900" lvl="0" indent="-342900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§"/>
            </a:pPr>
            <a:r>
              <a:rPr lang="es-CO" sz="2400" dirty="0">
                <a:latin typeface="Tw Cen MT" panose="020B0602020104020603" pitchFamily="34" charset="0"/>
              </a:rPr>
              <a:t>Tomar cursos avanzados y con crédito universitario le informa a las universidades que el estudiante toma su trabajo académico </a:t>
            </a:r>
            <a:r>
              <a:rPr lang="es-CO" sz="2400" kern="1200" dirty="0">
                <a:latin typeface="Tw Cen MT" panose="020B0602020104020603" pitchFamily="34" charset="0"/>
              </a:rPr>
              <a:t>en serio y que el estudiante continuará exigiendo de sí mismo en la universidad. </a:t>
            </a:r>
          </a:p>
        </p:txBody>
      </p:sp>
      <p:sp>
        <p:nvSpPr>
          <p:cNvPr id="11" name="Freeform 10"/>
          <p:cNvSpPr/>
          <p:nvPr/>
        </p:nvSpPr>
        <p:spPr>
          <a:xfrm>
            <a:off x="8268246" y="2429761"/>
            <a:ext cx="3647281" cy="3293216"/>
          </a:xfrm>
          <a:custGeom>
            <a:avLst/>
            <a:gdLst>
              <a:gd name="connsiteX0" fmla="*/ 0 w 3647281"/>
              <a:gd name="connsiteY0" fmla="*/ 0 h 2188368"/>
              <a:gd name="connsiteX1" fmla="*/ 3647281 w 3647281"/>
              <a:gd name="connsiteY1" fmla="*/ 0 h 2188368"/>
              <a:gd name="connsiteX2" fmla="*/ 3647281 w 3647281"/>
              <a:gd name="connsiteY2" fmla="*/ 2188368 h 2188368"/>
              <a:gd name="connsiteX3" fmla="*/ 0 w 3647281"/>
              <a:gd name="connsiteY3" fmla="*/ 2188368 h 2188368"/>
              <a:gd name="connsiteX4" fmla="*/ 0 w 3647281"/>
              <a:gd name="connsiteY4" fmla="*/ 0 h 218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281" h="2188368">
                <a:moveTo>
                  <a:pt x="0" y="0"/>
                </a:moveTo>
                <a:lnTo>
                  <a:pt x="3647281" y="0"/>
                </a:lnTo>
                <a:lnTo>
                  <a:pt x="3647281" y="2188368"/>
                </a:lnTo>
                <a:lnTo>
                  <a:pt x="0" y="2188368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rmAutofit fontScale="85000" lnSpcReduction="10000"/>
          </a:bodyPr>
          <a:lstStyle/>
          <a:p>
            <a:pPr lvl="0" algn="ctr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29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CRÉDITO UNIVERSITARIO</a:t>
            </a:r>
          </a:p>
          <a:p>
            <a:pPr marL="285750" lvl="0" indent="-285750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§"/>
            </a:pPr>
            <a:r>
              <a:rPr lang="es-CO" sz="2400" kern="1200" dirty="0">
                <a:latin typeface="Tw Cen MT" panose="020B0602020104020603" pitchFamily="34" charset="0"/>
              </a:rPr>
              <a:t>Si se toman y se obtienen</a:t>
            </a:r>
            <a:r>
              <a:rPr lang="es-CO" dirty="0"/>
              <a:t> buenos </a:t>
            </a:r>
            <a:r>
              <a:rPr lang="es-CO" sz="2400" kern="1200" dirty="0">
                <a:latin typeface="Tw Cen MT" panose="020B0602020104020603" pitchFamily="34" charset="0"/>
              </a:rPr>
              <a:t>resultados en los exámenes de AP, los estudiantes ingresarán a la universidad con créditos universitarios.  </a:t>
            </a:r>
          </a:p>
          <a:p>
            <a:pPr marL="285750" lvl="0" indent="-285750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§"/>
            </a:pPr>
            <a:r>
              <a:rPr lang="es-CO" sz="2400" kern="1200" dirty="0">
                <a:latin typeface="Tw Cen MT" panose="020B0602020104020603" pitchFamily="34" charset="0"/>
              </a:rPr>
              <a:t>Se puede obtener una exención de tomar ciertos cursos universitarios que se requieren. 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431559" y="2283278"/>
            <a:ext cx="11819792" cy="3531718"/>
            <a:chOff x="414281" y="2012156"/>
            <a:chExt cx="11819792" cy="3531718"/>
          </a:xfrm>
        </p:grpSpPr>
        <p:sp>
          <p:nvSpPr>
            <p:cNvPr id="24" name="Horizontal Scroll 23"/>
            <p:cNvSpPr/>
            <p:nvPr/>
          </p:nvSpPr>
          <p:spPr>
            <a:xfrm>
              <a:off x="414281" y="2216818"/>
              <a:ext cx="11277600" cy="3327056"/>
            </a:xfrm>
            <a:prstGeom prst="horizontalScroll">
              <a:avLst/>
            </a:prstGeom>
            <a:solidFill>
              <a:srgbClr val="87CB3D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1200"/>
                </a:spcBef>
              </a:pPr>
              <a:endParaRPr lang="en-US" sz="2400" b="1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21275" y="2909648"/>
              <a:ext cx="10585444" cy="1692771"/>
            </a:xfrm>
            <a:prstGeom prst="rect">
              <a:avLst/>
            </a:prstGeom>
            <a:noFill/>
          </p:spPr>
          <p:txBody>
            <a:bodyPr wrap="square" rtlCol="0">
              <a:normAutofit fontScale="92500" lnSpcReduction="20000"/>
            </a:bodyPr>
            <a:lstStyle/>
            <a:p>
              <a:r>
                <a:rPr lang="es-CO" sz="4800" b="1" dirty="0">
                  <a:solidFill>
                    <a:schemeClr val="bg1"/>
                  </a:solidFill>
                  <a:latin typeface="Tw Cen MT" panose="020B0602020104020603" pitchFamily="34" charset="0"/>
                </a:rPr>
                <a:t>Además...</a:t>
              </a:r>
              <a:endParaRPr lang="es-CO" sz="2700" b="1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s-CO" sz="2800" b="1" dirty="0">
                  <a:solidFill>
                    <a:schemeClr val="bg1"/>
                  </a:solidFill>
                  <a:latin typeface="Tw Cen MT" panose="020B0602020104020603" pitchFamily="34" charset="0"/>
                </a:rPr>
                <a:t>Será más probable obtener una beca para la universidad.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s-CO" sz="2800" b="1" dirty="0">
                  <a:solidFill>
                    <a:schemeClr val="bg1"/>
                  </a:solidFill>
                  <a:latin typeface="Tw Cen MT" panose="020B0602020104020603" pitchFamily="34" charset="0"/>
                </a:rPr>
                <a:t>Por medio de obtener crédito universitario, es posible ahorrar dinero y graduarse antes de tiempo</a:t>
              </a:r>
            </a:p>
          </p:txBody>
        </p:sp>
        <p:pic>
          <p:nvPicPr>
            <p:cNvPr id="3082" name="Picture 10" descr="http://alegacyundone.com/wp-content/uploads/2015/07/estate-lawyer-money.png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43729" y="2012156"/>
              <a:ext cx="2090344" cy="2237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http://clipartion.com/wp-content/uploads/2015/11/star-clipart-and-animated-graphics-of-stars1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6987">
            <a:off x="107688" y="8316"/>
            <a:ext cx="2442948" cy="18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blackbaud.com/view.image?Id=2549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2" r="8474"/>
          <a:stretch/>
        </p:blipFill>
        <p:spPr bwMode="auto">
          <a:xfrm>
            <a:off x="9987648" y="143438"/>
            <a:ext cx="2004169" cy="150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24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br>
              <a:rPr dirty="0"/>
            </a:br>
            <a:endParaRPr lang="es-CO" altLang="en-US" dirty="0">
              <a:solidFill>
                <a:srgbClr val="514843"/>
              </a:solidFill>
              <a:latin typeface="Arial" pitchFamily="34" charset="0"/>
              <a:cs typeface="Arial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altLang="en-US" dirty="0">
              <a:solidFill>
                <a:srgbClr val="51484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rgbClr val="514843"/>
              </a:solidFill>
              <a:latin typeface="Arial" pitchFamily="34" charset="0"/>
              <a:cs typeface="Arial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51484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7854" y="1954241"/>
            <a:ext cx="8772532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O" sz="3600" dirty="0">
                <a:solidFill>
                  <a:srgbClr val="514843"/>
                </a:solidFill>
                <a:latin typeface="Tw Cen MT" panose="020B0602020104020603" pitchFamily="34" charset="0"/>
              </a:rPr>
              <a:t>Nombre tres beneficios de tomar cursos avanzados y cursos AP.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CO" sz="2000" dirty="0">
              <a:solidFill>
                <a:srgbClr val="514843"/>
              </a:solidFill>
              <a:latin typeface="Tw Cen MT" panose="020B06020201040206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CO" sz="1000" dirty="0">
              <a:solidFill>
                <a:srgbClr val="514843"/>
              </a:solidFill>
              <a:latin typeface="Tw Cen MT" panose="020B06020201040206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O" sz="3600" dirty="0">
                <a:solidFill>
                  <a:srgbClr val="514843"/>
                </a:solidFill>
                <a:latin typeface="Tw Cen MT" panose="020B0602020104020603" pitchFamily="34" charset="0"/>
              </a:rPr>
              <a:t>¿Cómo puede ahorrarle al estudiante y la familia mucho dinero si se realizan los cursos AP?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CO" sz="3600" dirty="0">
              <a:solidFill>
                <a:srgbClr val="514843"/>
              </a:solidFill>
              <a:latin typeface="Tw Cen MT" panose="020B0602020104020603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 rot="433689">
            <a:off x="9249308" y="3755987"/>
            <a:ext cx="2830090" cy="3084567"/>
            <a:chOff x="9139945" y="2169623"/>
            <a:chExt cx="2830090" cy="3084567"/>
          </a:xfrm>
        </p:grpSpPr>
        <p:pic>
          <p:nvPicPr>
            <p:cNvPr id="1032" name="Picture 8" descr="http://cliparts.co/cliparts/pio/9Re/pio9Reji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88270">
              <a:off x="9139945" y="2169623"/>
              <a:ext cx="2830090" cy="3084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 rot="21166311">
              <a:off x="9604752" y="2831551"/>
              <a:ext cx="200222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5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T</a:t>
              </a:r>
              <a:r>
                <a:rPr lang="es-CO" dirty="0"/>
                <a:t> </a:t>
              </a:r>
              <a:r>
                <a:rPr lang="es-CO" sz="5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•</a:t>
              </a:r>
              <a:r>
                <a:rPr lang="es-CO" dirty="0"/>
                <a:t> </a:t>
              </a:r>
              <a:r>
                <a:rPr lang="es-CO" sz="5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P</a:t>
              </a:r>
              <a:r>
                <a:rPr lang="es-CO" dirty="0"/>
                <a:t> </a:t>
              </a:r>
              <a:r>
                <a:rPr lang="es-CO" sz="5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•</a:t>
              </a:r>
              <a:r>
                <a:rPr lang="es-CO" dirty="0"/>
                <a:t> </a:t>
              </a:r>
              <a:r>
                <a:rPr lang="es-CO" sz="5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017854" y="-268578"/>
            <a:ext cx="10771603" cy="2214826"/>
            <a:chOff x="1017854" y="-268578"/>
            <a:chExt cx="10771603" cy="2214826"/>
          </a:xfrm>
        </p:grpSpPr>
        <p:sp>
          <p:nvSpPr>
            <p:cNvPr id="4" name="TextBox 3"/>
            <p:cNvSpPr txBox="1"/>
            <p:nvPr/>
          </p:nvSpPr>
          <p:spPr>
            <a:xfrm>
              <a:off x="1017854" y="647440"/>
              <a:ext cx="10114249" cy="110799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s-CO" sz="66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anose="02010803020104030203" pitchFamily="2" charset="-79"/>
                </a:rPr>
                <a:t>Repasemos...</a:t>
              </a:r>
              <a:endParaRPr lang="es-CO" sz="6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endParaRPr>
            </a:p>
          </p:txBody>
        </p:sp>
        <p:pic>
          <p:nvPicPr>
            <p:cNvPr id="1034" name="Picture 10" descr="http://www.universitymanage.com/assets/img/icon/exam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62628">
              <a:off x="9539251" y="-268578"/>
              <a:ext cx="2250206" cy="2214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00" name="Picture 4" descr="http://images.clipartpanda.com/save-money-icon-save-money-icon-iebaaaz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361" y="4804036"/>
            <a:ext cx="948384" cy="94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webnovation.com.au/wp-content/uploads/2012/12/1-2-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0" t="22621" r="6015" b="22645"/>
          <a:stretch/>
        </p:blipFill>
        <p:spPr bwMode="auto">
          <a:xfrm>
            <a:off x="6074978" y="2625906"/>
            <a:ext cx="1817912" cy="83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7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ughoundpestcontrol.com/images/General/facts_genera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5" t="5500" r="12385" b="14938"/>
          <a:stretch/>
        </p:blipFill>
        <p:spPr bwMode="auto">
          <a:xfrm>
            <a:off x="9836262" y="79036"/>
            <a:ext cx="2203337" cy="239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dirty="0"/>
            </a:br>
            <a:endParaRPr kumimoji="0" lang="es-CO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2955" y="2158081"/>
            <a:ext cx="10798943" cy="2554545"/>
          </a:xfrm>
          <a:prstGeom prst="rect">
            <a:avLst/>
          </a:prstGeom>
          <a:noFill/>
        </p:spPr>
        <p:txBody>
          <a:bodyPr wrap="square" rtlCol="0">
            <a:normAutofit fontScale="92500"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O" sz="4000" dirty="0">
                <a:latin typeface="Tw Cen MT" panose="020B0602020104020603" pitchFamily="34" charset="0"/>
              </a:rPr>
              <a:t>32% de los estudiantes americanos quienes estudian en el extranjero van al Reino Unido, Italia y España.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O" sz="4000" dirty="0">
                <a:latin typeface="Tw Cen MT" panose="020B0602020104020603" pitchFamily="34" charset="0"/>
              </a:rPr>
              <a:t>La mayoría de los estudiantes internacionales en California vienen de China.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17854" y="495040"/>
            <a:ext cx="10114249" cy="110799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s-CO" sz="6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</a:rPr>
              <a:t>Cosas Interesantes</a:t>
            </a:r>
            <a:endParaRPr lang="es-CO" sz="6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29100" y="6467609"/>
            <a:ext cx="7810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O" sz="1400" b="1" dirty="0">
                <a:solidFill>
                  <a:schemeClr val="tx2"/>
                </a:solidFill>
              </a:rPr>
              <a:t>FUENTE:</a:t>
            </a:r>
            <a:r>
              <a:rPr lang="es-CO" sz="1400" b="1" i="1" dirty="0">
                <a:solidFill>
                  <a:schemeClr val="tx2"/>
                </a:solidFill>
              </a:rPr>
              <a:t> </a:t>
            </a:r>
            <a:r>
              <a:rPr lang="es-CO" sz="1300" b="1" i="1" dirty="0">
                <a:solidFill>
                  <a:schemeClr val="tx2"/>
                </a:solidFill>
              </a:rPr>
              <a:t>US STUDY ABROAD LEADING DESTINATIONS - INSTITUTE OF INTERNATIONAL EDUCATION</a:t>
            </a:r>
          </a:p>
        </p:txBody>
      </p:sp>
      <p:pic>
        <p:nvPicPr>
          <p:cNvPr id="2056" name="Picture 8" descr="https://www.uwp.edu/learn/studyabroad/images/Study_Abro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252" y="4514588"/>
            <a:ext cx="5266646" cy="195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92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9400" y="2185058"/>
            <a:ext cx="11655301" cy="147732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9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No cognitivas</a:t>
            </a:r>
            <a:endParaRPr lang="es-CO" sz="9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  <a:cs typeface="Iskoola Pota" panose="020B0502040204020203" pitchFamily="34" charset="0"/>
            </a:endParaRPr>
          </a:p>
        </p:txBody>
      </p:sp>
      <p:pic>
        <p:nvPicPr>
          <p:cNvPr id="1026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10" y="4766361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074" y="4728755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430" y="5361314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085" y="5375168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264" y="4766361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332" y="5652654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5136" y="4752507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912" y="5665718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39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Alternate Process 8"/>
          <p:cNvSpPr/>
          <p:nvPr/>
        </p:nvSpPr>
        <p:spPr>
          <a:xfrm>
            <a:off x="970090" y="236483"/>
            <a:ext cx="10428378" cy="1608081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6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Destrezas no cognitivas</a:t>
            </a:r>
            <a:endParaRPr lang="es-CO" sz="6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  <a:cs typeface="Aharoni" panose="02010803020104030203" pitchFamily="2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946" y="1550649"/>
            <a:ext cx="1071266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s-CO" sz="3200" dirty="0">
                <a:latin typeface="Tw Cen MT" panose="020B0602020104020603" pitchFamily="34" charset="0"/>
              </a:rPr>
              <a:t>Las destrezas </a:t>
            </a:r>
            <a:r>
              <a:rPr lang="es-CO" sz="3200" b="1" dirty="0">
                <a:latin typeface="Tw Cen MT" panose="020B0602020104020603" pitchFamily="34" charset="0"/>
              </a:rPr>
              <a:t>no cognitivas</a:t>
            </a:r>
            <a:r>
              <a:rPr lang="es-CO" sz="3200" dirty="0">
                <a:latin typeface="Tw Cen MT" panose="020B0602020104020603" pitchFamily="34" charset="0"/>
              </a:rPr>
              <a:t> son ocho destrezas relacionadas con la motivación, integridad e interacción interpersonal. También tienen que ver con el intelecto y se asocian con la personalidad, temperamento y actitudes personales. </a:t>
            </a:r>
          </a:p>
          <a:p>
            <a:endParaRPr lang="es-CO" sz="1000" dirty="0">
              <a:latin typeface="Tw Cen MT" panose="020B0602020104020603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s-CO" sz="3200" dirty="0">
                <a:latin typeface="Tw Cen MT" panose="020B0602020104020603" pitchFamily="34" charset="0"/>
              </a:rPr>
              <a:t>Las universidades utilizan las destrezas no cognitivas en conjunto con las calificaciones y resultados de los exámenes para tener mejor idea de las habilidades del estudiante.  </a:t>
            </a:r>
          </a:p>
        </p:txBody>
      </p:sp>
      <p:sp>
        <p:nvSpPr>
          <p:cNvPr id="45" name="Rectangle 44"/>
          <p:cNvSpPr/>
          <p:nvPr/>
        </p:nvSpPr>
        <p:spPr>
          <a:xfrm>
            <a:off x="8102600" y="6260401"/>
            <a:ext cx="40335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O" sz="1400" b="1" i="1" dirty="0">
                <a:solidFill>
                  <a:schemeClr val="tx2"/>
                </a:solidFill>
              </a:rPr>
              <a:t>FUENTE: </a:t>
            </a:r>
            <a:r>
              <a:rPr lang="es-CO" sz="1300" b="1" i="1" dirty="0">
                <a:solidFill>
                  <a:schemeClr val="tx2"/>
                </a:solidFill>
              </a:rPr>
              <a:t>AMERICAN COLLEGE TEST (ACT) WEBSITE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77675" y="5200060"/>
            <a:ext cx="10720793" cy="1227640"/>
            <a:chOff x="504255" y="5067675"/>
            <a:chExt cx="10720793" cy="1227640"/>
          </a:xfrm>
        </p:grpSpPr>
        <p:grpSp>
          <p:nvGrpSpPr>
            <p:cNvPr id="5" name="Group 4"/>
            <p:cNvGrpSpPr/>
            <p:nvPr/>
          </p:nvGrpSpPr>
          <p:grpSpPr>
            <a:xfrm>
              <a:off x="504255" y="5103468"/>
              <a:ext cx="1207815" cy="1191847"/>
              <a:chOff x="581483" y="4393684"/>
              <a:chExt cx="2109124" cy="2208753"/>
            </a:xfrm>
          </p:grpSpPr>
          <p:pic>
            <p:nvPicPr>
              <p:cNvPr id="6" name="Picture 2" descr="http://www.calstatela.edu/sites/default/files/groups/Career%20Development%20Center/Images/self_assessment.png"/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1483" y="4393684"/>
                <a:ext cx="2109124" cy="2208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4" descr="https://upload.wikimedia.org/wikipedia/commons/thumb/f/f1/Heart_coraz%C3%B3n.svg/2000px-Heart_coraz%C3%B3n.svg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2116">
                <a:off x="1972825" y="4800292"/>
                <a:ext cx="678027" cy="6780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" name="Picture 18" descr="http://happytapper.com/wordpress/happytapper/wp-content/uploads/2013/05/flaticon-goal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9195" y="5239214"/>
              <a:ext cx="925893" cy="925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6" descr="http://lincolnpropertycompany.co.uk/wp-content/uploads/2015/04/sshKeys-icon-300x300.png"/>
            <p:cNvPicPr>
              <a:picLocks noChangeAspect="1" noChangeArrowheads="1"/>
            </p:cNvPicPr>
            <p:nvPr/>
          </p:nvPicPr>
          <p:blipFill>
            <a:blip r:embed="rId6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72681">
              <a:off x="3206483" y="5164452"/>
              <a:ext cx="898202" cy="898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http://americancapitalplanning.com/dev/images/site-images/icons/financial/media-planning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6731" y="5199956"/>
              <a:ext cx="1019681" cy="998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9242" y="5311157"/>
              <a:ext cx="1164705" cy="77647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4306" y="5067675"/>
              <a:ext cx="1161905" cy="1016700"/>
            </a:xfrm>
            <a:prstGeom prst="rect">
              <a:avLst/>
            </a:prstGeom>
          </p:spPr>
        </p:pic>
        <p:pic>
          <p:nvPicPr>
            <p:cNvPr id="14" name="Picture 4" descr="https://engine.is/wp-content/uploads/icon-community2-ret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8426" y="5286575"/>
              <a:ext cx="1284236" cy="7664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https://openclipart.org/image/2400px/svg_to_png/213244/Community-garden-icon.png"/>
            <p:cNvPicPr>
              <a:picLocks noChangeAspect="1" noChangeArrowheads="1"/>
            </p:cNvPicPr>
            <p:nvPr/>
          </p:nvPicPr>
          <p:blipFill>
            <a:blip r:embed="rId1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989907" y="5276600"/>
              <a:ext cx="1235141" cy="800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6797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Alternate Process 8"/>
          <p:cNvSpPr/>
          <p:nvPr/>
        </p:nvSpPr>
        <p:spPr>
          <a:xfrm>
            <a:off x="970091" y="173421"/>
            <a:ext cx="10428378" cy="1608081"/>
          </a:xfrm>
          <a:prstGeom prst="flowChartAlternateProcess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6600" b="1" dirty="0">
                <a:solidFill>
                  <a:schemeClr val="bg2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Destrezas no cognitivas</a:t>
            </a:r>
            <a:endParaRPr lang="es-CO" sz="6600" b="1" dirty="0">
              <a:solidFill>
                <a:schemeClr val="bg2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  <a:cs typeface="Aharoni" panose="02010803020104030203" pitchFamily="2" charset="-79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562256" y="1907715"/>
            <a:ext cx="2209193" cy="2761983"/>
            <a:chOff x="17524" y="1920651"/>
            <a:chExt cx="2209193" cy="2761983"/>
          </a:xfrm>
        </p:grpSpPr>
        <p:sp>
          <p:nvSpPr>
            <p:cNvPr id="24" name="Flowchart: Connector 23"/>
            <p:cNvSpPr/>
            <p:nvPr/>
          </p:nvSpPr>
          <p:spPr>
            <a:xfrm>
              <a:off x="17524" y="1920651"/>
              <a:ext cx="2209193" cy="2115779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400" b="1" dirty="0">
                  <a:solidFill>
                    <a:srgbClr val="827266">
                      <a:lumMod val="50000"/>
                    </a:srgbClr>
                  </a:solidFill>
                  <a:latin typeface="Tw Cen MT" panose="020B0602020104020603" pitchFamily="34" charset="0"/>
                </a:rPr>
                <a:t>Concepto positivo de sí mismo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1122121" y="4079519"/>
              <a:ext cx="0" cy="603115"/>
              <a:chOff x="1122121" y="4079519"/>
              <a:chExt cx="0" cy="603115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1122121" y="4079519"/>
                <a:ext cx="0" cy="14613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1122121" y="4310626"/>
                <a:ext cx="0" cy="14613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122121" y="4536495"/>
                <a:ext cx="0" cy="14613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5-Point Star 1"/>
          <p:cNvSpPr/>
          <p:nvPr/>
        </p:nvSpPr>
        <p:spPr>
          <a:xfrm>
            <a:off x="2181702" y="1866602"/>
            <a:ext cx="1086542" cy="957129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3615756" y="2260066"/>
            <a:ext cx="2194844" cy="2841776"/>
            <a:chOff x="1924011" y="1733908"/>
            <a:chExt cx="2194844" cy="2841776"/>
          </a:xfrm>
        </p:grpSpPr>
        <p:sp>
          <p:nvSpPr>
            <p:cNvPr id="19" name="Flowchart: Connector 18"/>
            <p:cNvSpPr/>
            <p:nvPr/>
          </p:nvSpPr>
          <p:spPr>
            <a:xfrm>
              <a:off x="1924011" y="1733908"/>
              <a:ext cx="2194844" cy="2140253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300" b="1" dirty="0">
                  <a:solidFill>
                    <a:srgbClr val="514843">
                      <a:lumMod val="50000"/>
                    </a:srgbClr>
                  </a:solidFill>
                  <a:latin typeface="Tw Cen MT" panose="020B0602020104020603" pitchFamily="34" charset="0"/>
                </a:rPr>
                <a:t>Metas a largo plazo</a:t>
              </a: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3021434" y="3973218"/>
              <a:ext cx="3601" cy="602466"/>
              <a:chOff x="1010417" y="4089441"/>
              <a:chExt cx="3601" cy="602466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>
                <a:off x="1010417" y="4089441"/>
                <a:ext cx="0" cy="14613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014018" y="4315310"/>
                <a:ext cx="0" cy="14613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014018" y="4545768"/>
                <a:ext cx="0" cy="14613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Group 55"/>
          <p:cNvGrpSpPr/>
          <p:nvPr/>
        </p:nvGrpSpPr>
        <p:grpSpPr>
          <a:xfrm>
            <a:off x="6396207" y="2283177"/>
            <a:ext cx="2189901" cy="2770216"/>
            <a:chOff x="3979757" y="2140905"/>
            <a:chExt cx="2189901" cy="2770216"/>
          </a:xfrm>
        </p:grpSpPr>
        <p:sp>
          <p:nvSpPr>
            <p:cNvPr id="20" name="Flowchart: Connector 19"/>
            <p:cNvSpPr/>
            <p:nvPr/>
          </p:nvSpPr>
          <p:spPr>
            <a:xfrm>
              <a:off x="3979757" y="2140905"/>
              <a:ext cx="2189901" cy="2041342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250" b="1" dirty="0">
                  <a:solidFill>
                    <a:srgbClr val="827266">
                      <a:lumMod val="50000"/>
                    </a:srgbClr>
                  </a:solidFill>
                  <a:latin typeface="Tw Cen MT" panose="020B0602020104020603" pitchFamily="34" charset="0"/>
                </a:rPr>
                <a:t>Habilidad de navegar sistemas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5082434" y="4308006"/>
              <a:ext cx="0" cy="603115"/>
              <a:chOff x="1122121" y="4079519"/>
              <a:chExt cx="0" cy="603115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>
                <a:off x="1122121" y="4079519"/>
                <a:ext cx="0" cy="14613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1122121" y="4310626"/>
                <a:ext cx="0" cy="14613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1122121" y="4536495"/>
                <a:ext cx="0" cy="14613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7" name="Group 56"/>
          <p:cNvGrpSpPr/>
          <p:nvPr/>
        </p:nvGrpSpPr>
        <p:grpSpPr>
          <a:xfrm>
            <a:off x="9393913" y="1907715"/>
            <a:ext cx="2140737" cy="2742428"/>
            <a:chOff x="6052559" y="1794067"/>
            <a:chExt cx="2140737" cy="2742428"/>
          </a:xfrm>
        </p:grpSpPr>
        <p:sp>
          <p:nvSpPr>
            <p:cNvPr id="21" name="Flowchart: Connector 20"/>
            <p:cNvSpPr/>
            <p:nvPr/>
          </p:nvSpPr>
          <p:spPr>
            <a:xfrm>
              <a:off x="6052559" y="1794067"/>
              <a:ext cx="2140737" cy="202734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400" b="1" dirty="0">
                  <a:solidFill>
                    <a:srgbClr val="827266">
                      <a:lumMod val="50000"/>
                    </a:srgbClr>
                  </a:solidFill>
                  <a:latin typeface="Tw Cen MT" panose="020B0602020104020603" pitchFamily="34" charset="0"/>
                </a:rPr>
                <a:t>Auto elogio realístico</a:t>
              </a: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7122928" y="3933380"/>
              <a:ext cx="0" cy="603115"/>
              <a:chOff x="1122121" y="4079519"/>
              <a:chExt cx="0" cy="603115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>
                <a:off x="1122121" y="4079519"/>
                <a:ext cx="0" cy="14613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1122121" y="4310626"/>
                <a:ext cx="0" cy="14613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1122121" y="4536495"/>
                <a:ext cx="0" cy="14613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5" name="5-Point Star 64"/>
          <p:cNvSpPr/>
          <p:nvPr/>
        </p:nvSpPr>
        <p:spPr>
          <a:xfrm>
            <a:off x="5097738" y="2173529"/>
            <a:ext cx="1086542" cy="957129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6" name="5-Point Star 65"/>
          <p:cNvSpPr/>
          <p:nvPr/>
        </p:nvSpPr>
        <p:spPr>
          <a:xfrm>
            <a:off x="7947144" y="2205383"/>
            <a:ext cx="1086542" cy="957129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7" name="5-Point Star 66"/>
          <p:cNvSpPr/>
          <p:nvPr/>
        </p:nvSpPr>
        <p:spPr>
          <a:xfrm>
            <a:off x="10862641" y="1781502"/>
            <a:ext cx="1086542" cy="957129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15849" y="4416262"/>
            <a:ext cx="2109124" cy="2109124"/>
            <a:chOff x="612290" y="4389306"/>
            <a:chExt cx="2109124" cy="2109124"/>
          </a:xfrm>
        </p:grpSpPr>
        <p:pic>
          <p:nvPicPr>
            <p:cNvPr id="2050" name="Picture 2" descr="http://www.calstatela.edu/sites/default/files/groups/Career%20Development%20Center/Images/self_assessment.png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290" y="4389306"/>
              <a:ext cx="2109124" cy="2109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upload.wikimedia.org/wikipedia/commons/thumb/f/f1/Heart_coraz%C3%B3n.svg/2000px-Heart_coraz%C3%B3n.svg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2116">
              <a:off x="1972825" y="4800292"/>
              <a:ext cx="678027" cy="678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8" name="Picture 10" descr="http://americancapitalplanning.com/dev/images/site-images/icons/financial/media-plannin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356" y="4645515"/>
            <a:ext cx="1791852" cy="175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lincolnpropertycompany.co.uk/wp-content/uploads/2015/04/sshKeys-icon-300x300.png"/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2681">
            <a:off x="6738940" y="5087512"/>
            <a:ext cx="1519892" cy="151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happytapper.com/wordpress/happytapper/wp-content/uploads/2013/05/flaticon-goal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653" y="5166261"/>
            <a:ext cx="1535050" cy="153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47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5" grpId="0" animBg="1"/>
      <p:bldP spid="66" grpId="0" animBg="1"/>
      <p:bldP spid="6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Alternate Process 8"/>
          <p:cNvSpPr/>
          <p:nvPr/>
        </p:nvSpPr>
        <p:spPr>
          <a:xfrm>
            <a:off x="970091" y="173421"/>
            <a:ext cx="10428378" cy="1608081"/>
          </a:xfrm>
          <a:prstGeom prst="flowChartAlternateProcess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Destrezas no cognitivas</a:t>
            </a:r>
            <a:endParaRPr lang="es-CO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  <a:cs typeface="Aharoni" panose="02010803020104030203" pitchFamily="2" charset="-79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400075" y="2026718"/>
            <a:ext cx="2194844" cy="4493871"/>
            <a:chOff x="3400075" y="2026718"/>
            <a:chExt cx="2194844" cy="449387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9358" y="4977494"/>
              <a:ext cx="1763482" cy="1543095"/>
            </a:xfrm>
            <a:prstGeom prst="rect">
              <a:avLst/>
            </a:prstGeom>
          </p:spPr>
        </p:pic>
        <p:grpSp>
          <p:nvGrpSpPr>
            <p:cNvPr id="55" name="Group 54"/>
            <p:cNvGrpSpPr/>
            <p:nvPr/>
          </p:nvGrpSpPr>
          <p:grpSpPr>
            <a:xfrm>
              <a:off x="3400075" y="2026718"/>
              <a:ext cx="2194844" cy="2841776"/>
              <a:chOff x="1924011" y="1733908"/>
              <a:chExt cx="2194844" cy="2841776"/>
            </a:xfrm>
          </p:grpSpPr>
          <p:sp>
            <p:nvSpPr>
              <p:cNvPr id="19" name="Flowchart: Connector 18"/>
              <p:cNvSpPr/>
              <p:nvPr/>
            </p:nvSpPr>
            <p:spPr>
              <a:xfrm>
                <a:off x="1924011" y="1733908"/>
                <a:ext cx="2194844" cy="2140253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2300" b="1" dirty="0">
                    <a:solidFill>
                      <a:srgbClr val="827266">
                        <a:lumMod val="50000"/>
                      </a:srgbClr>
                    </a:solidFill>
                    <a:latin typeface="Tw Cen MT" panose="020B0602020104020603" pitchFamily="34" charset="0"/>
                  </a:rPr>
                  <a:t>Liderazgo</a:t>
                </a:r>
              </a:p>
            </p:txBody>
          </p:sp>
          <p:grpSp>
            <p:nvGrpSpPr>
              <p:cNvPr id="33" name="Group 32"/>
              <p:cNvGrpSpPr/>
              <p:nvPr/>
            </p:nvGrpSpPr>
            <p:grpSpPr>
              <a:xfrm>
                <a:off x="3021434" y="3973218"/>
                <a:ext cx="3601" cy="602466"/>
                <a:chOff x="1010417" y="4089441"/>
                <a:chExt cx="3601" cy="602466"/>
              </a:xfrm>
            </p:grpSpPr>
            <p:cxnSp>
              <p:nvCxnSpPr>
                <p:cNvPr id="34" name="Straight Connector 33"/>
                <p:cNvCxnSpPr/>
                <p:nvPr/>
              </p:nvCxnSpPr>
              <p:spPr>
                <a:xfrm>
                  <a:off x="1010417" y="4089441"/>
                  <a:ext cx="0" cy="146139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1014018" y="4315310"/>
                  <a:ext cx="0" cy="146139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014018" y="4545768"/>
                  <a:ext cx="0" cy="146139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" name="Group 4"/>
          <p:cNvGrpSpPr/>
          <p:nvPr/>
        </p:nvGrpSpPr>
        <p:grpSpPr>
          <a:xfrm>
            <a:off x="562256" y="1911023"/>
            <a:ext cx="2209193" cy="4208013"/>
            <a:chOff x="562256" y="1911023"/>
            <a:chExt cx="2209193" cy="4208013"/>
          </a:xfrm>
        </p:grpSpPr>
        <p:grpSp>
          <p:nvGrpSpPr>
            <p:cNvPr id="54" name="Group 53"/>
            <p:cNvGrpSpPr/>
            <p:nvPr/>
          </p:nvGrpSpPr>
          <p:grpSpPr>
            <a:xfrm>
              <a:off x="562256" y="1911023"/>
              <a:ext cx="2209193" cy="2761983"/>
              <a:chOff x="17524" y="1920651"/>
              <a:chExt cx="2209193" cy="2761983"/>
            </a:xfrm>
          </p:grpSpPr>
          <p:sp>
            <p:nvSpPr>
              <p:cNvPr id="24" name="Flowchart: Connector 23"/>
              <p:cNvSpPr/>
              <p:nvPr/>
            </p:nvSpPr>
            <p:spPr>
              <a:xfrm>
                <a:off x="17524" y="1920651"/>
                <a:ext cx="2209193" cy="2115779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2400" b="1" dirty="0">
                    <a:solidFill>
                      <a:srgbClr val="827266">
                        <a:lumMod val="50000"/>
                      </a:srgbClr>
                    </a:solidFill>
                    <a:latin typeface="Tw Cen MT" panose="020B0602020104020603" pitchFamily="34" charset="0"/>
                  </a:rPr>
                  <a:t>Persona/</a:t>
                </a:r>
              </a:p>
              <a:p>
                <a:pPr algn="ctr"/>
                <a:r>
                  <a:rPr lang="es-CO" sz="2400" b="1" dirty="0">
                    <a:solidFill>
                      <a:srgbClr val="827266">
                        <a:lumMod val="50000"/>
                      </a:srgbClr>
                    </a:solidFill>
                    <a:latin typeface="Tw Cen MT" panose="020B0602020104020603" pitchFamily="34" charset="0"/>
                  </a:rPr>
                  <a:t>red sólida de apoyo</a:t>
                </a:r>
              </a:p>
            </p:txBody>
          </p:sp>
          <p:grpSp>
            <p:nvGrpSpPr>
              <p:cNvPr id="32" name="Group 31"/>
              <p:cNvGrpSpPr/>
              <p:nvPr/>
            </p:nvGrpSpPr>
            <p:grpSpPr>
              <a:xfrm>
                <a:off x="1122121" y="4079519"/>
                <a:ext cx="0" cy="603115"/>
                <a:chOff x="1122121" y="4079519"/>
                <a:chExt cx="0" cy="603115"/>
              </a:xfrm>
            </p:grpSpPr>
            <p:cxnSp>
              <p:nvCxnSpPr>
                <p:cNvPr id="28" name="Straight Connector 27"/>
                <p:cNvCxnSpPr/>
                <p:nvPr/>
              </p:nvCxnSpPr>
              <p:spPr>
                <a:xfrm>
                  <a:off x="1122121" y="4079519"/>
                  <a:ext cx="0" cy="146139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1122121" y="4310626"/>
                  <a:ext cx="0" cy="146139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1122121" y="4536495"/>
                  <a:ext cx="0" cy="146139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717" y="4809522"/>
              <a:ext cx="1964271" cy="1309514"/>
            </a:xfrm>
            <a:prstGeom prst="rect">
              <a:avLst/>
            </a:prstGeom>
          </p:spPr>
        </p:pic>
      </p:grpSp>
      <p:grpSp>
        <p:nvGrpSpPr>
          <p:cNvPr id="56" name="Group 55"/>
          <p:cNvGrpSpPr/>
          <p:nvPr/>
        </p:nvGrpSpPr>
        <p:grpSpPr>
          <a:xfrm>
            <a:off x="6396207" y="2020815"/>
            <a:ext cx="2189901" cy="2770216"/>
            <a:chOff x="3979757" y="2140905"/>
            <a:chExt cx="2189901" cy="2770216"/>
          </a:xfrm>
        </p:grpSpPr>
        <p:sp>
          <p:nvSpPr>
            <p:cNvPr id="20" name="Flowchart: Connector 19"/>
            <p:cNvSpPr/>
            <p:nvPr/>
          </p:nvSpPr>
          <p:spPr>
            <a:xfrm>
              <a:off x="3979757" y="2140905"/>
              <a:ext cx="2189901" cy="2041342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000" b="1" dirty="0">
                  <a:solidFill>
                    <a:srgbClr val="827266">
                      <a:lumMod val="50000"/>
                    </a:srgbClr>
                  </a:solidFill>
                  <a:latin typeface="Tw Cen MT" panose="020B0602020104020603" pitchFamily="34" charset="0"/>
                </a:rPr>
                <a:t>Participación en la comunidad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5082434" y="4308006"/>
              <a:ext cx="0" cy="603115"/>
              <a:chOff x="1122121" y="4079519"/>
              <a:chExt cx="0" cy="603115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>
                <a:off x="1122121" y="4079519"/>
                <a:ext cx="0" cy="14613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1122121" y="4310626"/>
                <a:ext cx="0" cy="14613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1122121" y="4536495"/>
                <a:ext cx="0" cy="14613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7" name="Group 56"/>
          <p:cNvGrpSpPr/>
          <p:nvPr/>
        </p:nvGrpSpPr>
        <p:grpSpPr>
          <a:xfrm>
            <a:off x="9393913" y="1907715"/>
            <a:ext cx="2140737" cy="2742428"/>
            <a:chOff x="6052559" y="1794067"/>
            <a:chExt cx="2140737" cy="2742428"/>
          </a:xfrm>
        </p:grpSpPr>
        <p:sp>
          <p:nvSpPr>
            <p:cNvPr id="21" name="Flowchart: Connector 20"/>
            <p:cNvSpPr/>
            <p:nvPr/>
          </p:nvSpPr>
          <p:spPr>
            <a:xfrm>
              <a:off x="6052559" y="1794067"/>
              <a:ext cx="2140737" cy="202734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000" b="1" dirty="0">
                  <a:solidFill>
                    <a:srgbClr val="827266">
                      <a:lumMod val="50000"/>
                    </a:srgbClr>
                  </a:solidFill>
                  <a:latin typeface="Tw Cen MT" panose="020B0602020104020603" pitchFamily="34" charset="0"/>
                </a:rPr>
                <a:t>Conocimientos no tradicionales</a:t>
              </a: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7122928" y="3933380"/>
              <a:ext cx="0" cy="603115"/>
              <a:chOff x="1122121" y="4079519"/>
              <a:chExt cx="0" cy="603115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>
                <a:off x="1122121" y="4079519"/>
                <a:ext cx="0" cy="14613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1122121" y="4310626"/>
                <a:ext cx="0" cy="14613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1122121" y="4536495"/>
                <a:ext cx="0" cy="14613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5" name="5-Point Star 64"/>
          <p:cNvSpPr/>
          <p:nvPr/>
        </p:nvSpPr>
        <p:spPr>
          <a:xfrm>
            <a:off x="5051648" y="2026718"/>
            <a:ext cx="1086542" cy="957129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6" name="5-Point Star 65"/>
          <p:cNvSpPr/>
          <p:nvPr/>
        </p:nvSpPr>
        <p:spPr>
          <a:xfrm>
            <a:off x="8042837" y="2026718"/>
            <a:ext cx="1086542" cy="957129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7" name="5-Point Star 66"/>
          <p:cNvSpPr/>
          <p:nvPr/>
        </p:nvSpPr>
        <p:spPr>
          <a:xfrm>
            <a:off x="10862641" y="1843976"/>
            <a:ext cx="1086542" cy="957129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074" name="Picture 2" descr="https://openclipart.org/image/2400px/svg_to_png/213244/Community-garden-icon.png"/>
          <p:cNvPicPr>
            <a:picLocks noChangeAspect="1" noChangeArrowheads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48473" y="4754668"/>
            <a:ext cx="1907549" cy="123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engine.is/wp-content/uploads/icon-community2-re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215" y="5264721"/>
            <a:ext cx="2025884" cy="120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2181702" y="1869910"/>
            <a:ext cx="1086542" cy="957129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42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  <p:bldP spid="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br>
              <a:rPr dirty="0"/>
            </a:br>
            <a:endParaRPr lang="es-CO" altLang="en-US" dirty="0">
              <a:solidFill>
                <a:srgbClr val="514843"/>
              </a:solidFill>
              <a:latin typeface="Arial" pitchFamily="34" charset="0"/>
              <a:cs typeface="Arial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altLang="en-US" dirty="0">
              <a:solidFill>
                <a:srgbClr val="51484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rgbClr val="514843"/>
              </a:solidFill>
              <a:latin typeface="Arial" pitchFamily="34" charset="0"/>
              <a:cs typeface="Arial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514843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55811" y="380234"/>
            <a:ext cx="1446331" cy="6175312"/>
            <a:chOff x="362474" y="-94793"/>
            <a:chExt cx="1446331" cy="6175312"/>
          </a:xfrm>
        </p:grpSpPr>
        <p:sp>
          <p:nvSpPr>
            <p:cNvPr id="4" name="TextBox 3"/>
            <p:cNvSpPr txBox="1"/>
            <p:nvPr/>
          </p:nvSpPr>
          <p:spPr>
            <a:xfrm>
              <a:off x="531641" y="267327"/>
              <a:ext cx="1184940" cy="581319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s-CO" sz="65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anose="02010803020104030203" pitchFamily="2" charset="-79"/>
                </a:rPr>
                <a:t>Repasemos...</a:t>
              </a:r>
              <a:endParaRPr lang="es-CO" sz="65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endParaRPr>
            </a:p>
          </p:txBody>
        </p:sp>
        <p:pic>
          <p:nvPicPr>
            <p:cNvPr id="1034" name="Picture 10" descr="http://www.universitymanage.com/assets/img/icon/exam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627590">
              <a:off x="441063" y="-173382"/>
              <a:ext cx="1289154" cy="1446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17578"/>
              </p:ext>
            </p:extLst>
          </p:nvPr>
        </p:nvGraphicFramePr>
        <p:xfrm>
          <a:off x="2000725" y="254352"/>
          <a:ext cx="10012599" cy="62843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15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967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5035">
                <a:tc>
                  <a:txBody>
                    <a:bodyPr/>
                    <a:lstStyle/>
                    <a:p>
                      <a:pPr algn="ctr"/>
                      <a:r>
                        <a:rPr lang="es-CO" sz="3600" b="1" dirty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</a:rPr>
                        <a:t>Destrezas no cognitivas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3200" b="1" kern="1200" dirty="0">
                          <a:solidFill>
                            <a:schemeClr val="bg1"/>
                          </a:solidFill>
                          <a:effectLst/>
                          <a:latin typeface="Tw Cen MT" panose="020B0602020104020603" pitchFamily="34" charset="0"/>
                        </a:rPr>
                        <a:t>¿Cómo se incorporan/utilizarán estas destrezas todos los días?</a:t>
                      </a:r>
                      <a:endParaRPr lang="es-CO" sz="3200" b="1" dirty="0">
                        <a:solidFill>
                          <a:schemeClr val="bg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4016">
                <a:tc>
                  <a:txBody>
                    <a:bodyPr/>
                    <a:lstStyle/>
                    <a:p>
                      <a:pPr algn="ctr"/>
                      <a:r>
                        <a:rPr lang="es-CO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w Cen MT" panose="020B0602020104020603" pitchFamily="34" charset="0"/>
                        </a:rPr>
                        <a:t>Concepto positivo de sí mismo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6386">
                <a:tc>
                  <a:txBody>
                    <a:bodyPr/>
                    <a:lstStyle/>
                    <a:p>
                      <a:pPr algn="ctr"/>
                      <a:r>
                        <a:rPr lang="es-CO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w Cen MT" panose="020B0602020104020603" pitchFamily="34" charset="0"/>
                        </a:rPr>
                        <a:t>Metas a largo plazo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917">
                <a:tc>
                  <a:txBody>
                    <a:bodyPr/>
                    <a:lstStyle/>
                    <a:p>
                      <a:pPr algn="ctr"/>
                      <a:r>
                        <a:rPr lang="es-CO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w Cen MT" panose="020B0602020104020603" pitchFamily="34" charset="0"/>
                        </a:rPr>
                        <a:t>Habilidad de navegar sistemas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0621">
                <a:tc>
                  <a:txBody>
                    <a:bodyPr/>
                    <a:lstStyle/>
                    <a:p>
                      <a:pPr algn="ctr"/>
                      <a:r>
                        <a:rPr lang="es-CO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w Cen MT" panose="020B0602020104020603" pitchFamily="34" charset="0"/>
                        </a:rPr>
                        <a:t>Auto elogio realístico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3324">
                <a:tc>
                  <a:txBody>
                    <a:bodyPr/>
                    <a:lstStyle/>
                    <a:p>
                      <a:pPr algn="ctr"/>
                      <a:r>
                        <a:rPr lang="es-CO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w Cen MT" panose="020B0602020104020603" pitchFamily="34" charset="0"/>
                        </a:rPr>
                        <a:t>Persona/red sólida de apoyo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6386">
                <a:tc>
                  <a:txBody>
                    <a:bodyPr/>
                    <a:lstStyle/>
                    <a:p>
                      <a:pPr algn="ctr"/>
                      <a:r>
                        <a:rPr lang="es-CO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w Cen MT" panose="020B0602020104020603" pitchFamily="34" charset="0"/>
                        </a:rPr>
                        <a:t>Liderazgo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6386">
                <a:tc>
                  <a:txBody>
                    <a:bodyPr/>
                    <a:lstStyle/>
                    <a:p>
                      <a:pPr algn="ctr"/>
                      <a:r>
                        <a:rPr lang="es-CO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w Cen MT" panose="020B0602020104020603" pitchFamily="34" charset="0"/>
                        </a:rPr>
                        <a:t>Participación en la comunidad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30621">
                <a:tc>
                  <a:txBody>
                    <a:bodyPr/>
                    <a:lstStyle/>
                    <a:p>
                      <a:pPr algn="ctr"/>
                      <a:r>
                        <a:rPr lang="es-CO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w Cen MT" panose="020B0602020104020603" pitchFamily="34" charset="0"/>
                        </a:rPr>
                        <a:t>Conocimientos no tradicionales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872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br>
              <a:rPr dirty="0"/>
            </a:br>
            <a:endParaRPr lang="es-CO" altLang="en-US" dirty="0">
              <a:solidFill>
                <a:srgbClr val="514843"/>
              </a:solidFill>
              <a:latin typeface="Arial" pitchFamily="34" charset="0"/>
              <a:cs typeface="Arial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altLang="en-US" dirty="0">
              <a:solidFill>
                <a:srgbClr val="51484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rgbClr val="514843"/>
              </a:solidFill>
              <a:latin typeface="Arial" pitchFamily="34" charset="0"/>
              <a:cs typeface="Arial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51484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575" y="132632"/>
            <a:ext cx="11832507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s-CO" sz="4800" dirty="0"/>
              <a:t>  </a:t>
            </a:r>
            <a:r>
              <a:rPr lang="es-CO" sz="4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</a:rPr>
              <a:t>Hagamos una programación Académica</a:t>
            </a:r>
            <a:endParaRPr lang="es-CO" sz="4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4430" y="928677"/>
            <a:ext cx="11872430" cy="5778453"/>
            <a:chOff x="164430" y="928677"/>
            <a:chExt cx="11872430" cy="5778453"/>
          </a:xfrm>
        </p:grpSpPr>
        <p:sp>
          <p:nvSpPr>
            <p:cNvPr id="6" name="TextBox 5"/>
            <p:cNvSpPr txBox="1"/>
            <p:nvPr/>
          </p:nvSpPr>
          <p:spPr>
            <a:xfrm>
              <a:off x="523195" y="928677"/>
              <a:ext cx="84030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5000" b="1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201689" y="928677"/>
              <a:ext cx="95506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5000" b="1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</a:t>
              </a:r>
              <a:r>
                <a:rPr lang="es-CO" sz="2500" b="1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932391" y="929009"/>
              <a:ext cx="84030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5000" b="1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</a:t>
              </a:r>
              <a:r>
                <a:rPr lang="es-CO" sz="2000" b="1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548332" y="929341"/>
              <a:ext cx="104493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5000" b="1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368907" y="929341"/>
              <a:ext cx="84030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5000" b="1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087165" y="929341"/>
              <a:ext cx="84030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5000" b="1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805423" y="929341"/>
              <a:ext cx="84030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5000" b="1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164430" y="1055962"/>
              <a:ext cx="11872430" cy="5651168"/>
              <a:chOff x="164430" y="1055962"/>
              <a:chExt cx="11872430" cy="5651168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167198" y="1055962"/>
                <a:ext cx="11869662" cy="5651168"/>
                <a:chOff x="234925" y="2239487"/>
                <a:chExt cx="11869662" cy="4022652"/>
              </a:xfrm>
            </p:grpSpPr>
            <p:sp>
              <p:nvSpPr>
                <p:cNvPr id="2" name="Rectangle 1"/>
                <p:cNvSpPr/>
                <p:nvPr/>
              </p:nvSpPr>
              <p:spPr>
                <a:xfrm>
                  <a:off x="234925" y="2239490"/>
                  <a:ext cx="1565858" cy="4019107"/>
                </a:xfrm>
                <a:prstGeom prst="rect">
                  <a:avLst/>
                </a:prstGeom>
                <a:noFill/>
                <a:ln w="76200">
                  <a:solidFill>
                    <a:srgbClr val="0097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1949302" y="2239491"/>
                  <a:ext cx="1565858" cy="4019107"/>
                </a:xfrm>
                <a:prstGeom prst="rect">
                  <a:avLst/>
                </a:prstGeom>
                <a:noFill/>
                <a:ln w="76200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3665697" y="2239487"/>
                  <a:ext cx="1565858" cy="4019107"/>
                </a:xfrm>
                <a:prstGeom prst="rect">
                  <a:avLst/>
                </a:prstGeom>
                <a:noFill/>
                <a:ln w="76200">
                  <a:solidFill>
                    <a:srgbClr val="0097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dirty="0">
                      <a:solidFill>
                        <a:srgbClr val="FFFFFF"/>
                      </a:solidFill>
                    </a:rPr>
                    <a:t>v</a:t>
                  </a: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5383955" y="2239489"/>
                  <a:ext cx="1565858" cy="4019107"/>
                </a:xfrm>
                <a:prstGeom prst="rect">
                  <a:avLst/>
                </a:prstGeom>
                <a:noFill/>
                <a:ln w="76200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dirty="0">
                      <a:solidFill>
                        <a:srgbClr val="FFFFFF"/>
                      </a:solidFill>
                    </a:rPr>
                    <a:t>v</a:t>
                  </a: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7102213" y="2239488"/>
                  <a:ext cx="1565858" cy="4019107"/>
                </a:xfrm>
                <a:prstGeom prst="rect">
                  <a:avLst/>
                </a:prstGeom>
                <a:noFill/>
                <a:ln w="76200">
                  <a:solidFill>
                    <a:srgbClr val="0097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dirty="0">
                      <a:solidFill>
                        <a:srgbClr val="FFFFFF"/>
                      </a:solidFill>
                    </a:rPr>
                    <a:t>v</a:t>
                  </a: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8820471" y="2243032"/>
                  <a:ext cx="1565858" cy="4019107"/>
                </a:xfrm>
                <a:prstGeom prst="rect">
                  <a:avLst/>
                </a:prstGeom>
                <a:noFill/>
                <a:ln w="76200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dirty="0">
                      <a:solidFill>
                        <a:srgbClr val="FFFFFF"/>
                      </a:solidFill>
                    </a:rPr>
                    <a:t>v</a:t>
                  </a: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10538729" y="2243032"/>
                  <a:ext cx="1565858" cy="4019107"/>
                </a:xfrm>
                <a:prstGeom prst="rect">
                  <a:avLst/>
                </a:prstGeom>
                <a:noFill/>
                <a:ln w="76200">
                  <a:solidFill>
                    <a:srgbClr val="0097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dirty="0">
                      <a:solidFill>
                        <a:srgbClr val="FFFFFF"/>
                      </a:solidFill>
                    </a:rPr>
                    <a:t>v</a:t>
                  </a:r>
                </a:p>
              </p:txBody>
            </p:sp>
          </p:grpSp>
          <p:sp>
            <p:nvSpPr>
              <p:cNvPr id="7" name="TextBox 6"/>
              <p:cNvSpPr txBox="1"/>
              <p:nvPr/>
            </p:nvSpPr>
            <p:spPr>
              <a:xfrm>
                <a:off x="164430" y="1656576"/>
                <a:ext cx="1552302" cy="4862870"/>
              </a:xfrm>
              <a:prstGeom prst="rect">
                <a:avLst/>
              </a:prstGeom>
              <a:noFill/>
            </p:spPr>
            <p:txBody>
              <a:bodyPr wrap="square" rtlCol="0">
                <a:normAutofit lnSpcReduction="10000"/>
              </a:bodyPr>
              <a:lstStyle/>
              <a:p>
                <a:pPr algn="ctr"/>
                <a:r>
                  <a:rPr lang="es-CO" sz="16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w Cen MT" panose="020B0602020104020603" pitchFamily="34" charset="0"/>
                  </a:rPr>
                  <a:t>6:30 AM</a:t>
                </a:r>
              </a:p>
              <a:p>
                <a:pPr algn="ctr"/>
                <a:r>
                  <a:rPr lang="es-CO" sz="1600" b="1" dirty="0">
                    <a:solidFill>
                      <a:srgbClr val="514843"/>
                    </a:solidFill>
                    <a:latin typeface="Tw Cen MT" panose="020B0602020104020603" pitchFamily="34" charset="0"/>
                  </a:rPr>
                  <a:t>Despertar</a:t>
                </a:r>
              </a:p>
              <a:p>
                <a:pPr algn="ctr"/>
                <a:endParaRPr lang="es-CO" sz="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endParaRPr>
              </a:p>
              <a:p>
                <a:pPr algn="ctr"/>
                <a:r>
                  <a:rPr lang="es-CO" sz="16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w Cen MT" panose="020B0602020104020603" pitchFamily="34" charset="0"/>
                  </a:rPr>
                  <a:t>7:30 -3:30</a:t>
                </a:r>
              </a:p>
              <a:p>
                <a:pPr algn="ctr"/>
                <a:r>
                  <a:rPr lang="es-CO" sz="1600" b="1" dirty="0">
                    <a:solidFill>
                      <a:srgbClr val="514843"/>
                    </a:solidFill>
                    <a:latin typeface="Tw Cen MT" panose="020B0602020104020603" pitchFamily="34" charset="0"/>
                  </a:rPr>
                  <a:t>Escuela</a:t>
                </a:r>
              </a:p>
              <a:p>
                <a:pPr algn="ctr"/>
                <a:endParaRPr lang="es-CO" sz="400" b="1" dirty="0">
                  <a:solidFill>
                    <a:srgbClr val="514843"/>
                  </a:solidFill>
                  <a:latin typeface="Tw Cen MT" panose="020B0602020104020603" pitchFamily="34" charset="0"/>
                </a:endParaRPr>
              </a:p>
              <a:p>
                <a:pPr algn="ctr"/>
                <a:r>
                  <a:rPr lang="es-CO" sz="16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w Cen MT" panose="020B0602020104020603" pitchFamily="34" charset="0"/>
                  </a:rPr>
                  <a:t>3:30 -5:00</a:t>
                </a:r>
              </a:p>
              <a:p>
                <a:pPr algn="ctr"/>
                <a:r>
                  <a:rPr lang="es-CO" sz="1600" b="1" dirty="0">
                    <a:solidFill>
                      <a:srgbClr val="514843"/>
                    </a:solidFill>
                    <a:latin typeface="Tw Cen MT" panose="020B0602020104020603" pitchFamily="34" charset="0"/>
                  </a:rPr>
                  <a:t>Deportes</a:t>
                </a:r>
                <a:r>
                  <a:rPr lang="es-CO" sz="1200" b="1" dirty="0">
                    <a:solidFill>
                      <a:srgbClr val="514843"/>
                    </a:solidFill>
                    <a:latin typeface="Tw Cen MT" panose="020B0602020104020603" pitchFamily="34" charset="0"/>
                  </a:rPr>
                  <a:t>• </a:t>
                </a:r>
                <a:r>
                  <a:rPr lang="es-CO" sz="1600" b="1" dirty="0">
                    <a:solidFill>
                      <a:srgbClr val="514843"/>
                    </a:solidFill>
                    <a:latin typeface="Tw Cen MT" panose="020B0602020104020603" pitchFamily="34" charset="0"/>
                  </a:rPr>
                  <a:t>Música </a:t>
                </a:r>
                <a:r>
                  <a:rPr lang="es-CO" sz="1200" b="1" dirty="0">
                    <a:solidFill>
                      <a:srgbClr val="514843"/>
                    </a:solidFill>
                    <a:latin typeface="Tw Cen MT" panose="020B0602020104020603" pitchFamily="34" charset="0"/>
                  </a:rPr>
                  <a:t>• </a:t>
                </a:r>
                <a:r>
                  <a:rPr lang="es-CO" sz="1600" b="1" dirty="0">
                    <a:solidFill>
                      <a:srgbClr val="514843"/>
                    </a:solidFill>
                    <a:latin typeface="Tw Cen MT" panose="020B0602020104020603" pitchFamily="34" charset="0"/>
                  </a:rPr>
                  <a:t>Voluntariado </a:t>
                </a:r>
              </a:p>
              <a:p>
                <a:pPr algn="ctr"/>
                <a:endParaRPr lang="es-CO" sz="400" b="1" dirty="0">
                  <a:solidFill>
                    <a:srgbClr val="514843"/>
                  </a:solidFill>
                  <a:latin typeface="Tw Cen MT" panose="020B0602020104020603" pitchFamily="34" charset="0"/>
                </a:endParaRPr>
              </a:p>
              <a:p>
                <a:pPr algn="ctr"/>
                <a:endParaRPr lang="es-CO" sz="400" b="1" dirty="0">
                  <a:solidFill>
                    <a:srgbClr val="514843"/>
                  </a:solidFill>
                  <a:latin typeface="Tw Cen MT" panose="020B0602020104020603" pitchFamily="34" charset="0"/>
                </a:endParaRPr>
              </a:p>
              <a:p>
                <a:pPr algn="ctr"/>
                <a:r>
                  <a:rPr lang="es-CO" sz="16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w Cen MT" panose="020B0602020104020603" pitchFamily="34" charset="0"/>
                  </a:rPr>
                  <a:t>5:00 -6:00</a:t>
                </a:r>
              </a:p>
              <a:p>
                <a:pPr algn="ctr"/>
                <a:r>
                  <a:rPr lang="es-CO" sz="1600" b="1" dirty="0">
                    <a:solidFill>
                      <a:srgbClr val="514843"/>
                    </a:solidFill>
                    <a:latin typeface="Tw Cen MT" panose="020B0602020104020603" pitchFamily="34" charset="0"/>
                  </a:rPr>
                  <a:t>Cena y quehaceres</a:t>
                </a:r>
              </a:p>
              <a:p>
                <a:pPr algn="ctr"/>
                <a:endParaRPr lang="es-CO" sz="800" b="1" dirty="0">
                  <a:solidFill>
                    <a:srgbClr val="514843"/>
                  </a:solidFill>
                  <a:latin typeface="Tw Cen MT" panose="020B0602020104020603" pitchFamily="34" charset="0"/>
                </a:endParaRPr>
              </a:p>
              <a:p>
                <a:pPr algn="ctr"/>
                <a:r>
                  <a:rPr lang="es-CO" sz="16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w Cen MT" panose="020B0602020104020603" pitchFamily="34" charset="0"/>
                  </a:rPr>
                  <a:t>6:00 –7:30</a:t>
                </a:r>
              </a:p>
              <a:p>
                <a:pPr algn="ctr"/>
                <a:r>
                  <a:rPr lang="es-CO" sz="1600" b="1" dirty="0">
                    <a:solidFill>
                      <a:srgbClr val="514843"/>
                    </a:solidFill>
                    <a:latin typeface="Tw Cen MT" panose="020B0602020104020603" pitchFamily="34" charset="0"/>
                  </a:rPr>
                  <a:t>Tarea</a:t>
                </a:r>
              </a:p>
              <a:p>
                <a:pPr algn="ctr"/>
                <a:r>
                  <a:rPr lang="es-CO" sz="1100" b="1" dirty="0">
                    <a:solidFill>
                      <a:srgbClr val="514843"/>
                    </a:solidFill>
                    <a:latin typeface="Tw Cen MT" panose="020B0602020104020603" pitchFamily="34" charset="0"/>
                  </a:rPr>
                  <a:t>• </a:t>
                </a:r>
                <a:r>
                  <a:rPr lang="es-CO" sz="1600" b="1" dirty="0">
                    <a:solidFill>
                      <a:srgbClr val="514843"/>
                    </a:solidFill>
                    <a:latin typeface="Tw Cen MT" panose="020B0602020104020603" pitchFamily="34" charset="0"/>
                  </a:rPr>
                  <a:t>Estudio</a:t>
                </a:r>
              </a:p>
              <a:p>
                <a:pPr algn="ctr"/>
                <a:endParaRPr lang="es-CO" sz="600" b="1" dirty="0">
                  <a:solidFill>
                    <a:srgbClr val="514843"/>
                  </a:solidFill>
                  <a:latin typeface="Tw Cen MT" panose="020B0602020104020603" pitchFamily="34" charset="0"/>
                </a:endParaRPr>
              </a:p>
              <a:p>
                <a:pPr algn="ctr"/>
                <a:r>
                  <a:rPr lang="es-CO" sz="16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w Cen MT" panose="020B0602020104020603" pitchFamily="34" charset="0"/>
                  </a:rPr>
                  <a:t>7:30 – 9:00</a:t>
                </a:r>
              </a:p>
              <a:p>
                <a:pPr algn="ctr"/>
                <a:r>
                  <a:rPr lang="es-CO" sz="1600" b="1" dirty="0">
                    <a:solidFill>
                      <a:srgbClr val="514843"/>
                    </a:solidFill>
                    <a:latin typeface="Tw Cen MT" panose="020B0602020104020603" pitchFamily="34" charset="0"/>
                  </a:rPr>
                  <a:t>Pasatiempo</a:t>
                </a:r>
                <a:r>
                  <a:rPr lang="es-CO" dirty="0"/>
                  <a:t> </a:t>
                </a:r>
                <a:r>
                  <a:rPr lang="es-CO" sz="1200" b="1" dirty="0">
                    <a:solidFill>
                      <a:srgbClr val="514843"/>
                    </a:solidFill>
                    <a:latin typeface="Tw Cen MT" panose="020B0602020104020603" pitchFamily="34" charset="0"/>
                  </a:rPr>
                  <a:t>•</a:t>
                </a:r>
                <a:r>
                  <a:rPr lang="es-CO" dirty="0"/>
                  <a:t> </a:t>
                </a:r>
                <a:r>
                  <a:rPr lang="es-CO" sz="1600" b="1" dirty="0">
                    <a:solidFill>
                      <a:srgbClr val="514843"/>
                    </a:solidFill>
                    <a:latin typeface="Tw Cen MT" panose="020B0602020104020603" pitchFamily="34" charset="0"/>
                  </a:rPr>
                  <a:t>Otro</a:t>
                </a:r>
              </a:p>
              <a:p>
                <a:pPr algn="ctr"/>
                <a:endParaRPr lang="es-CO" sz="600" b="1" dirty="0">
                  <a:solidFill>
                    <a:srgbClr val="514843"/>
                  </a:solidFill>
                  <a:latin typeface="Tw Cen MT" panose="020B0602020104020603" pitchFamily="34" charset="0"/>
                </a:endParaRPr>
              </a:p>
              <a:p>
                <a:pPr algn="ctr"/>
                <a:r>
                  <a:rPr lang="es-CO" sz="16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w Cen MT" panose="020B0602020104020603" pitchFamily="34" charset="0"/>
                  </a:rPr>
                  <a:t>9:00 a. m. AM</a:t>
                </a:r>
              </a:p>
              <a:p>
                <a:pPr algn="ctr"/>
                <a:r>
                  <a:rPr lang="es-CO" sz="1600" b="1" dirty="0">
                    <a:solidFill>
                      <a:srgbClr val="514843"/>
                    </a:solidFill>
                    <a:latin typeface="Tw Cen MT" panose="020B0602020104020603" pitchFamily="34" charset="0"/>
                  </a:rPr>
                  <a:t>Hora de dormir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2473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265" y="1681605"/>
            <a:ext cx="4818380" cy="2266950"/>
          </a:xfrm>
        </p:spPr>
        <p:txBody>
          <a:bodyPr>
            <a:noAutofit/>
          </a:bodyPr>
          <a:lstStyle/>
          <a:p>
            <a:pPr algn="ctr"/>
            <a:r>
              <a:rPr lang="es-CO" sz="5400" dirty="0">
                <a:latin typeface="Aharoni" panose="02010803020104030203" pitchFamily="2" charset="-79"/>
              </a:rPr>
              <a:t>¡El maestro hará la promesa!</a:t>
            </a:r>
            <a:endParaRPr lang="es-CO" sz="54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4" name="Picture 3" descr="https://wssagwales.files.wordpress.com/2009/12/volunteer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5"/>
          <a:stretch/>
        </p:blipFill>
        <p:spPr bwMode="auto">
          <a:xfrm>
            <a:off x="805812" y="4115425"/>
            <a:ext cx="3474087" cy="16871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C:\Users\lausd_user\Downloads\ElementryTeacherIcon (1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325" y="812799"/>
            <a:ext cx="1956425" cy="195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images.all-free-download.com/images/graphiclarge/teacher_5472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299" y="3242511"/>
            <a:ext cx="1597025" cy="266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423111"/>
            <a:ext cx="4591050" cy="5943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07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429" y="1880168"/>
            <a:ext cx="11682453" cy="2400657"/>
          </a:xfrm>
          <a:prstGeom prst="rect">
            <a:avLst/>
          </a:prstGeom>
          <a:solidFill>
            <a:srgbClr val="003296"/>
          </a:solidFill>
        </p:spPr>
        <p:txBody>
          <a:bodyPr wrap="square" rtlCol="0">
            <a:normAutofit fontScale="92500"/>
          </a:bodyPr>
          <a:lstStyle/>
          <a:p>
            <a:pPr algn="ctr"/>
            <a:endParaRPr lang="es-CO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  <a:cs typeface="Iskoola Pota" panose="020B0502040204020203" pitchFamily="34" charset="0"/>
            </a:endParaRPr>
          </a:p>
          <a:p>
            <a:pPr algn="ctr"/>
            <a:r>
              <a:rPr lang="es-CO" sz="1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¿Cómo prepararlos?</a:t>
            </a:r>
          </a:p>
          <a:p>
            <a:pPr algn="ctr"/>
            <a:endParaRPr lang="es-CO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  <a:cs typeface="Iskoola Pota" panose="020B0502040204020203" pitchFamily="34" charset="0"/>
            </a:endParaRPr>
          </a:p>
        </p:txBody>
      </p:sp>
      <p:pic>
        <p:nvPicPr>
          <p:cNvPr id="1026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10" y="4766361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074" y="4728755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430" y="5361314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085" y="5375168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264" y="4766361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332" y="5652654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5136" y="4752507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pbs.twimg.com/profile_images/536913427789144064/yCWYL_7W_400x400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912" y="5665718"/>
            <a:ext cx="608807" cy="6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33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3" y="1668905"/>
            <a:ext cx="4818380" cy="2266950"/>
          </a:xfrm>
        </p:spPr>
        <p:txBody>
          <a:bodyPr>
            <a:noAutofit/>
          </a:bodyPr>
          <a:lstStyle/>
          <a:p>
            <a:pPr algn="ctr"/>
            <a:r>
              <a:rPr lang="es-CO" dirty="0"/>
              <a:t>¡Motive a sus familiares para que haga la promesa!</a:t>
            </a:r>
          </a:p>
        </p:txBody>
      </p:sp>
      <p:pic>
        <p:nvPicPr>
          <p:cNvPr id="4" name="Picture 3" descr="https://wssagwales.files.wordpress.com/2009/12/volunteer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5"/>
          <a:stretch/>
        </p:blipFill>
        <p:spPr bwMode="auto">
          <a:xfrm>
            <a:off x="805812" y="4115425"/>
            <a:ext cx="3474087" cy="16871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801" y="2141172"/>
            <a:ext cx="2507392" cy="2149193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12" y="415418"/>
            <a:ext cx="4524375" cy="58293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2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88" t="60068" r="38737" b="10427"/>
          <a:stretch/>
        </p:blipFill>
        <p:spPr>
          <a:xfrm>
            <a:off x="1028700" y="3166679"/>
            <a:ext cx="1282700" cy="19634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3764" y="1626804"/>
            <a:ext cx="4818380" cy="2266950"/>
          </a:xfrm>
        </p:spPr>
        <p:txBody>
          <a:bodyPr>
            <a:noAutofit/>
          </a:bodyPr>
          <a:lstStyle/>
          <a:p>
            <a:pPr algn="ctr"/>
            <a:r>
              <a:rPr lang="es-CO" sz="5400" dirty="0">
                <a:latin typeface="Aharoni" panose="02010803020104030203" pitchFamily="2" charset="-79"/>
              </a:rPr>
              <a:t>¡Ahora usted haga la promesa!</a:t>
            </a:r>
            <a:endParaRPr lang="es-CO" sz="54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4" name="Picture 3" descr="https://wssagwales.files.wordpress.com/2009/12/volunteer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5"/>
          <a:stretch/>
        </p:blipFill>
        <p:spPr bwMode="auto">
          <a:xfrm>
            <a:off x="7955911" y="4426247"/>
            <a:ext cx="3474087" cy="16871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88" t="16714" r="57874" b="49775"/>
          <a:stretch/>
        </p:blipFill>
        <p:spPr>
          <a:xfrm>
            <a:off x="372248" y="1057322"/>
            <a:ext cx="1160503" cy="210935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455229"/>
            <a:ext cx="4514850" cy="59055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84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5250" y="685319"/>
            <a:ext cx="6652487" cy="1477233"/>
          </a:xfrm>
        </p:spPr>
        <p:txBody>
          <a:bodyPr>
            <a:noAutofit/>
          </a:bodyPr>
          <a:lstStyle/>
          <a:p>
            <a:pPr algn="ctr"/>
            <a:r>
              <a:rPr lang="es-CO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C</a:t>
            </a:r>
            <a:r>
              <a:rPr lang="es-CO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aja</a:t>
            </a:r>
            <a:r>
              <a:rPr lang="es-CO" sz="2400" dirty="0"/>
              <a:t> </a:t>
            </a:r>
            <a:r>
              <a:rPr lang="es-CO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U</a:t>
            </a:r>
            <a:r>
              <a:rPr lang="es-CO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niversitaria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5250" y="2269175"/>
            <a:ext cx="665248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O" sz="4000" dirty="0">
                <a:solidFill>
                  <a:srgbClr val="5148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¿Qué se puede poner en la caja universitaria?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CO" sz="1400" dirty="0">
              <a:solidFill>
                <a:srgbClr val="5148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O" sz="4000" dirty="0">
                <a:solidFill>
                  <a:srgbClr val="5148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¿Cuándo sería mejor empezar una?</a:t>
            </a:r>
          </a:p>
        </p:txBody>
      </p:sp>
      <p:pic>
        <p:nvPicPr>
          <p:cNvPr id="1026" name="Picture 2" descr="http://www.ikea.com/gb/en/images/products/drona-box-blue__0162140_PE317380_S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" t="10400" r="4506" b="10066"/>
          <a:stretch/>
        </p:blipFill>
        <p:spPr bwMode="auto">
          <a:xfrm>
            <a:off x="7187737" y="3533161"/>
            <a:ext cx="4620635" cy="269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434467" y="1900152"/>
            <a:ext cx="1889792" cy="1633009"/>
            <a:chOff x="7995041" y="314324"/>
            <a:chExt cx="1889792" cy="1633009"/>
          </a:xfrm>
        </p:grpSpPr>
        <p:pic>
          <p:nvPicPr>
            <p:cNvPr id="7" name="Picture 4" descr="http://azwildlife.org/ht/a/GetImageAction/i/30127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58" r="10705" b="2032"/>
            <a:stretch/>
          </p:blipFill>
          <p:spPr bwMode="auto">
            <a:xfrm>
              <a:off x="8619067" y="314324"/>
              <a:ext cx="1265766" cy="1633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ttp://www.teamusa.org/~/media/USA_Canoe_Kayak/Images/Misc/awards%20pic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11" r="33778"/>
            <a:stretch/>
          </p:blipFill>
          <p:spPr bwMode="auto">
            <a:xfrm>
              <a:off x="7995041" y="614323"/>
              <a:ext cx="624026" cy="12456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www.little-linguist.co.uk/user/products/large/Merit-Cert-Eng-Land-WD-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834" y="2150714"/>
            <a:ext cx="1856553" cy="129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943" y="1820526"/>
            <a:ext cx="2110444" cy="162528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6" name="Picture 8" descr="http://www.blog.thesietch.org/wp-content/uploads/2008/03/reportcar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683" y="1555665"/>
            <a:ext cx="2396965" cy="197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8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995808" y="220882"/>
            <a:ext cx="6934200" cy="6172200"/>
            <a:chOff x="4995809" y="258007"/>
            <a:chExt cx="6934200" cy="6172200"/>
          </a:xfrm>
        </p:grpSpPr>
        <p:grpSp>
          <p:nvGrpSpPr>
            <p:cNvPr id="5" name="Group 4"/>
            <p:cNvGrpSpPr/>
            <p:nvPr/>
          </p:nvGrpSpPr>
          <p:grpSpPr>
            <a:xfrm>
              <a:off x="4995809" y="258007"/>
              <a:ext cx="6934200" cy="6172200"/>
              <a:chOff x="6141541" y="438010"/>
              <a:chExt cx="6934200" cy="6172200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6141541" y="438010"/>
                <a:ext cx="6934200" cy="6172200"/>
                <a:chOff x="533400" y="228600"/>
                <a:chExt cx="7086600" cy="6400800"/>
              </a:xfrm>
            </p:grpSpPr>
            <p:sp>
              <p:nvSpPr>
                <p:cNvPr id="16" name="AutoShape 2"/>
                <p:cNvSpPr>
                  <a:spLocks noChangeArrowheads="1"/>
                </p:cNvSpPr>
                <p:nvPr/>
              </p:nvSpPr>
              <p:spPr bwMode="auto">
                <a:xfrm>
                  <a:off x="533400" y="228600"/>
                  <a:ext cx="7086600" cy="64008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 w="76200">
                  <a:solidFill>
                    <a:srgbClr val="00206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 dirty="0">
                    <a:solidFill>
                      <a:srgbClr val="514843"/>
                    </a:solidFill>
                  </a:endParaRPr>
                </a:p>
              </p:txBody>
            </p:sp>
            <p:sp>
              <p:nvSpPr>
                <p:cNvPr id="17" name="Oval 3"/>
                <p:cNvSpPr>
                  <a:spLocks noChangeArrowheads="1"/>
                </p:cNvSpPr>
                <p:nvPr/>
              </p:nvSpPr>
              <p:spPr bwMode="auto">
                <a:xfrm>
                  <a:off x="838200" y="419100"/>
                  <a:ext cx="6477000" cy="6019800"/>
                </a:xfrm>
                <a:prstGeom prst="ellipse">
                  <a:avLst/>
                </a:prstGeom>
                <a:noFill/>
                <a:ln w="76200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 dirty="0">
                    <a:solidFill>
                      <a:srgbClr val="514843"/>
                    </a:solidFill>
                  </a:endParaRPr>
                </a:p>
              </p:txBody>
            </p:sp>
            <p:sp>
              <p:nvSpPr>
                <p:cNvPr id="18" name="Oval 4"/>
                <p:cNvSpPr>
                  <a:spLocks noChangeArrowheads="1"/>
                </p:cNvSpPr>
                <p:nvPr/>
              </p:nvSpPr>
              <p:spPr bwMode="auto">
                <a:xfrm>
                  <a:off x="3038370" y="2507073"/>
                  <a:ext cx="2076658" cy="1843852"/>
                </a:xfrm>
                <a:prstGeom prst="ellipse">
                  <a:avLst/>
                </a:prstGeom>
                <a:solidFill>
                  <a:schemeClr val="bg1"/>
                </a:solidFill>
                <a:ln w="76200">
                  <a:solidFill>
                    <a:srgbClr val="00206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 dirty="0">
                    <a:solidFill>
                      <a:srgbClr val="514843"/>
                    </a:solidFill>
                  </a:endParaRPr>
                </a:p>
              </p:txBody>
            </p:sp>
          </p:grpSp>
          <p:pic>
            <p:nvPicPr>
              <p:cNvPr id="1030" name="Picture 6" descr="http://sortirdumoule.com/wp-content/uploads/2011/01/Post-it-300x300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0" t="3251" r="53196" b="54284"/>
              <a:stretch/>
            </p:blipFill>
            <p:spPr bwMode="auto">
              <a:xfrm rot="20920353">
                <a:off x="11243702" y="3081625"/>
                <a:ext cx="1190847" cy="12134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6" descr="http://sortirdumoule.com/wp-content/uploads/2011/01/Post-it-300x300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367" t="5440" r="3615" b="51951"/>
              <a:stretch/>
            </p:blipFill>
            <p:spPr bwMode="auto">
              <a:xfrm rot="20747869">
                <a:off x="8901893" y="1080655"/>
                <a:ext cx="1172100" cy="12175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6" descr="http://sortirdumoule.com/wp-content/uploads/2011/01/Post-it-300x300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40" t="50000" r="50000" b="4822"/>
              <a:stretch/>
            </p:blipFill>
            <p:spPr bwMode="auto">
              <a:xfrm rot="1540960">
                <a:off x="9183451" y="4681835"/>
                <a:ext cx="1236159" cy="12909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6" descr="http://sortirdumoule.com/wp-content/uploads/2011/01/Post-it-300x300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278" t="54868" r="4337" b="5132"/>
              <a:stretch/>
            </p:blipFill>
            <p:spPr bwMode="auto">
              <a:xfrm rot="525938">
                <a:off x="7089495" y="3055570"/>
                <a:ext cx="1125415" cy="11429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" name="TextBox 2"/>
            <p:cNvSpPr txBox="1"/>
            <p:nvPr/>
          </p:nvSpPr>
          <p:spPr>
            <a:xfrm>
              <a:off x="7475925" y="2845317"/>
              <a:ext cx="2016637" cy="923330"/>
            </a:xfrm>
            <a:prstGeom prst="rect">
              <a:avLst/>
            </a:prstGeom>
            <a:noFill/>
          </p:spPr>
          <p:txBody>
            <a:bodyPr wrap="square" rtlCol="0">
              <a:normAutofit fontScale="77500" lnSpcReduction="20000"/>
            </a:bodyPr>
            <a:lstStyle/>
            <a:p>
              <a:pPr algn="ctr"/>
              <a:r>
                <a:rPr lang="es-CO" sz="175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¿Cómo nos preparamos para estar listos para la universidad y las carreras?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8750" y="402505"/>
            <a:ext cx="4779909" cy="2631490"/>
          </a:xfrm>
          <a:prstGeom prst="rect">
            <a:avLst/>
          </a:prstGeom>
          <a:noFill/>
        </p:spPr>
        <p:txBody>
          <a:bodyPr wrap="square" rtlCol="0">
            <a:normAutofit fontScale="92500" lnSpcReduction="20000"/>
          </a:bodyPr>
          <a:lstStyle/>
          <a:p>
            <a:pPr algn="ctr"/>
            <a:r>
              <a:rPr lang="es-CO" sz="5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Preparación para las universidades y las carreras 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926717" y="3026631"/>
            <a:ext cx="3083971" cy="3566028"/>
            <a:chOff x="926717" y="3026631"/>
            <a:chExt cx="3083971" cy="3566028"/>
          </a:xfrm>
        </p:grpSpPr>
        <p:pic>
          <p:nvPicPr>
            <p:cNvPr id="22" name="Picture 6" descr="http://thumbs.dreamstime.com/x/thinking-student-pencil-book-12737861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02" b="25196"/>
            <a:stretch/>
          </p:blipFill>
          <p:spPr bwMode="auto">
            <a:xfrm>
              <a:off x="926717" y="3409941"/>
              <a:ext cx="3083971" cy="3182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http://www.iconsdb.com/icons/preview/orange/light-bulb-2-xxl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18006">
              <a:off x="2747597" y="3026631"/>
              <a:ext cx="1171145" cy="1171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3217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2432" y="530351"/>
            <a:ext cx="10547131" cy="5801588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  <a:prstDash val="dashDot"/>
          </a:ln>
        </p:spPr>
        <p:txBody>
          <a:bodyPr wrap="square" rtlCol="0">
            <a:normAutofit fontScale="77500" lnSpcReduction="2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CO" sz="6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OBJETIVOS</a:t>
            </a:r>
            <a:endParaRPr lang="es-CO" sz="6000" b="1" dirty="0">
              <a:solidFill>
                <a:srgbClr val="92D050"/>
              </a:solidFill>
              <a:latin typeface="Tw Cen MT" panose="020B0602020104020603" pitchFamily="34" charset="0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rgbClr val="87CB3D"/>
              </a:buClr>
              <a:buFont typeface="+mj-lt"/>
              <a:buAutoNum type="arabicPeriod"/>
            </a:pPr>
            <a:r>
              <a:rPr lang="es-CO" sz="3200" dirty="0">
                <a:latin typeface="Tw Cen MT" panose="020B0602020104020603" pitchFamily="34" charset="0"/>
              </a:rPr>
              <a:t>Entender los beneficios de estar preparado para la universidad y las carreras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rgbClr val="87CB3D"/>
              </a:buClr>
              <a:buFont typeface="+mj-lt"/>
              <a:buAutoNum type="arabicPeriod"/>
            </a:pPr>
            <a:r>
              <a:rPr lang="es-CO" sz="3200" dirty="0">
                <a:latin typeface="Tw Cen MT" panose="020B0602020104020603" pitchFamily="34" charset="0"/>
              </a:rPr>
              <a:t>Incrementar sus conocimientos acerca de los requisitos para las materias agrupadas de A-G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rgbClr val="87CB3D"/>
              </a:buClr>
              <a:buFont typeface="+mj-lt"/>
              <a:buAutoNum type="arabicPeriod"/>
            </a:pPr>
            <a:r>
              <a:rPr lang="es-CO" sz="3200" dirty="0">
                <a:latin typeface="Tw Cen MT" panose="020B0602020104020603" pitchFamily="34" charset="0"/>
              </a:rPr>
              <a:t>Aprender acerca de los requisitos para </a:t>
            </a:r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el certificado  de la escuela intermedia</a:t>
            </a:r>
            <a:r>
              <a:rPr lang="es-CO" sz="3200" dirty="0"/>
              <a:t> y </a:t>
            </a:r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la actividad de la culminación</a:t>
            </a:r>
            <a:endParaRPr lang="es-CO" sz="3200" dirty="0">
              <a:latin typeface="Tw Cen MT" panose="020B0602020104020603" pitchFamily="34" charset="0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rgbClr val="87CB3D"/>
              </a:buClr>
              <a:buFont typeface="+mj-lt"/>
              <a:buAutoNum type="arabicPeriod"/>
            </a:pPr>
            <a:r>
              <a:rPr lang="es-CO" sz="3200" dirty="0">
                <a:latin typeface="Tw Cen MT" panose="020B0602020104020603" pitchFamily="34" charset="0"/>
              </a:rPr>
              <a:t>Utilizar la</a:t>
            </a:r>
            <a:r>
              <a:rPr lang="es-CO" sz="3200" dirty="0"/>
              <a:t> </a:t>
            </a:r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Herramienta de monitoreo para la preparación para la universidad y las carreras</a:t>
            </a:r>
            <a:r>
              <a:rPr lang="es-CO" sz="3200" dirty="0">
                <a:latin typeface="Tw Cen MT" panose="020B0602020104020603" pitchFamily="34" charset="0"/>
              </a:rPr>
              <a:t> para darle seguimiento al progreso académico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rgbClr val="87CB3D"/>
              </a:buClr>
              <a:buFont typeface="+mj-lt"/>
              <a:buAutoNum type="arabicPeriod"/>
            </a:pPr>
            <a:r>
              <a:rPr lang="es-ES" sz="3200" dirty="0">
                <a:latin typeface="Tw Cen MT" panose="020B0602020104020603" pitchFamily="34" charset="0"/>
              </a:rPr>
              <a:t>Aumentar la concientización en relación a los cursos avanzado y cursos con crédito universitario (conocidos en inglés como cursos AP)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rgbClr val="87CB3D"/>
              </a:buClr>
              <a:buFont typeface="+mj-lt"/>
              <a:buAutoNum type="arabicPeriod"/>
            </a:pPr>
            <a:r>
              <a:rPr lang="es-ES" sz="3200" dirty="0">
                <a:latin typeface="Tw Cen MT" panose="020B0602020104020603" pitchFamily="34" charset="0"/>
              </a:rPr>
              <a:t>Entender la importancia de un promedio de calificaciones (GPA, por sus siglas en inglés) competitivo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rgbClr val="87CB3D"/>
              </a:buClr>
              <a:buFont typeface="+mj-lt"/>
              <a:buAutoNum type="arabicPeriod"/>
            </a:pPr>
            <a:r>
              <a:rPr lang="es-ES" sz="3200" dirty="0">
                <a:latin typeface="Tw Cen MT" panose="020B0602020104020603" pitchFamily="34" charset="0"/>
              </a:rPr>
              <a:t>. Adquirir conocimientos acerca de las destrezas no cognitivas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rgbClr val="87CB3D"/>
              </a:buClr>
              <a:buFont typeface="+mj-lt"/>
              <a:buAutoNum type="arabicPeriod"/>
            </a:pPr>
            <a:endParaRPr lang="es-CO" sz="3000" dirty="0">
              <a:solidFill>
                <a:schemeClr val="accent1"/>
              </a:solidFill>
              <a:latin typeface="Tw Cen MT" panose="020B0602020104020603" pitchFamily="34" charset="0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87CB3D"/>
              </a:buClr>
            </a:pPr>
            <a:endParaRPr lang="es-CO" sz="1100" b="1" dirty="0">
              <a:solidFill>
                <a:schemeClr val="accent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41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070"/>
            <a:ext cx="3862600" cy="3714750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3565322" y="2804160"/>
            <a:ext cx="8062798" cy="2453640"/>
          </a:xfrm>
          <a:prstGeom prst="flowChartAlternateProcess">
            <a:avLst/>
          </a:prstGeom>
          <a:solidFill>
            <a:srgbClr val="431D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/>
          </a:bodyPr>
          <a:lstStyle/>
          <a:p>
            <a:pPr algn="ctr"/>
            <a:r>
              <a:rPr lang="es-CO" sz="1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¿Preguntas?</a:t>
            </a:r>
            <a:endParaRPr lang="es-CO" sz="1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3824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ave 2"/>
          <p:cNvSpPr/>
          <p:nvPr/>
        </p:nvSpPr>
        <p:spPr>
          <a:xfrm>
            <a:off x="418486" y="431800"/>
            <a:ext cx="11404600" cy="4779257"/>
          </a:xfrm>
          <a:prstGeom prst="wav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46100" y="1657999"/>
            <a:ext cx="11074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400" dirty="0">
                <a:solidFill>
                  <a:schemeClr val="tx2"/>
                </a:solidFill>
                <a:latin typeface="Tw Cen MT" panose="020B0602020104020603" pitchFamily="34" charset="0"/>
              </a:rPr>
              <a:t>La unidad para la participación, desarrollo y apoderamiento de los estudiantes les desea  éxito al preparase para la universidad y las carreras.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663" y="4318001"/>
            <a:ext cx="3534609" cy="2281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548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unscenemedia.com/umg/wp-content/uploads/2014/01/umg-rdc_4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4" t="3667" r="2122" b="4000"/>
          <a:stretch/>
        </p:blipFill>
        <p:spPr bwMode="auto">
          <a:xfrm>
            <a:off x="1098223" y="353970"/>
            <a:ext cx="10075673" cy="558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27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Alternate Process 8"/>
          <p:cNvSpPr/>
          <p:nvPr/>
        </p:nvSpPr>
        <p:spPr>
          <a:xfrm>
            <a:off x="1340282" y="300624"/>
            <a:ext cx="9720200" cy="1327760"/>
          </a:xfrm>
          <a:prstGeom prst="flowChartAlternateProcess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Deben...</a:t>
            </a:r>
            <a:endParaRPr lang="es-CO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  <a:cs typeface="Aharoni" panose="02010803020104030203" pitchFamily="2" charset="-79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202502" y="2168599"/>
            <a:ext cx="1839237" cy="3794824"/>
            <a:chOff x="202503" y="2066791"/>
            <a:chExt cx="1839237" cy="3794824"/>
          </a:xfrm>
        </p:grpSpPr>
        <p:sp>
          <p:nvSpPr>
            <p:cNvPr id="24" name="Flowchart: Connector 23"/>
            <p:cNvSpPr/>
            <p:nvPr/>
          </p:nvSpPr>
          <p:spPr>
            <a:xfrm>
              <a:off x="202503" y="2066791"/>
              <a:ext cx="1839237" cy="1887257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000" b="1" dirty="0">
                  <a:solidFill>
                    <a:schemeClr val="bg1"/>
                  </a:solidFill>
                  <a:latin typeface="Tw Cen MT" panose="020B0602020104020603" pitchFamily="34" charset="0"/>
                </a:rPr>
                <a:t>Asistir a la escuela todos los días y ser puntuales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1122121" y="4079519"/>
              <a:ext cx="0" cy="603115"/>
              <a:chOff x="1122121" y="4079519"/>
              <a:chExt cx="0" cy="603115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1122121" y="4079519"/>
                <a:ext cx="0" cy="146139"/>
              </a:xfrm>
              <a:prstGeom prst="line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1122121" y="4310626"/>
                <a:ext cx="0" cy="146139"/>
              </a:xfrm>
              <a:prstGeom prst="line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122121" y="4536495"/>
                <a:ext cx="0" cy="146139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30" name="Picture 6" descr="http://www.mitrefinch.com.au/files/9813/5403/4202/ta_ico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532" y="4679526"/>
              <a:ext cx="1535178" cy="1182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9" name="Group 58"/>
          <p:cNvGrpSpPr/>
          <p:nvPr/>
        </p:nvGrpSpPr>
        <p:grpSpPr>
          <a:xfrm>
            <a:off x="8133566" y="2342367"/>
            <a:ext cx="1837151" cy="4079723"/>
            <a:chOff x="8133566" y="2342367"/>
            <a:chExt cx="1837151" cy="4079723"/>
          </a:xfrm>
        </p:grpSpPr>
        <p:sp>
          <p:nvSpPr>
            <p:cNvPr id="26" name="Flowchart: Connector 25"/>
            <p:cNvSpPr/>
            <p:nvPr/>
          </p:nvSpPr>
          <p:spPr>
            <a:xfrm>
              <a:off x="8133566" y="2342367"/>
              <a:ext cx="1837151" cy="1887257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000" b="1" dirty="0">
                  <a:solidFill>
                    <a:schemeClr val="bg1"/>
                  </a:solidFill>
                  <a:latin typeface="Tw Cen MT" panose="020B0602020104020603" pitchFamily="34" charset="0"/>
                </a:rPr>
                <a:t>Esforzarse </a:t>
              </a: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9052141" y="4304987"/>
              <a:ext cx="0" cy="603115"/>
              <a:chOff x="1122121" y="4079519"/>
              <a:chExt cx="0" cy="603115"/>
            </a:xfrm>
          </p:grpSpPr>
          <p:cxnSp>
            <p:nvCxnSpPr>
              <p:cNvPr id="46" name="Straight Connector 45"/>
              <p:cNvCxnSpPr/>
              <p:nvPr/>
            </p:nvCxnSpPr>
            <p:spPr>
              <a:xfrm>
                <a:off x="1122121" y="4079519"/>
                <a:ext cx="0" cy="146139"/>
              </a:xfrm>
              <a:prstGeom prst="line">
                <a:avLst/>
              </a:prstGeom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1122121" y="4310626"/>
                <a:ext cx="0" cy="146139"/>
              </a:xfrm>
              <a:prstGeom prst="line">
                <a:avLst/>
              </a:prstGeom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1122121" y="4536495"/>
                <a:ext cx="0" cy="146139"/>
              </a:xfrm>
              <a:prstGeom prst="line">
                <a:avLst/>
              </a:prstGeom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34" name="Picture 10" descr="http://learnitoklahoma.com/wp-content/uploads/2014/05/student_laptop_icon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1889" y="5001587"/>
              <a:ext cx="1420503" cy="1420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" name="Group 55"/>
          <p:cNvGrpSpPr/>
          <p:nvPr/>
        </p:nvGrpSpPr>
        <p:grpSpPr>
          <a:xfrm>
            <a:off x="4164904" y="2342365"/>
            <a:ext cx="1835061" cy="4213797"/>
            <a:chOff x="4164904" y="2342365"/>
            <a:chExt cx="1835061" cy="4213797"/>
          </a:xfrm>
        </p:grpSpPr>
        <p:sp>
          <p:nvSpPr>
            <p:cNvPr id="20" name="Flowchart: Connector 19"/>
            <p:cNvSpPr/>
            <p:nvPr/>
          </p:nvSpPr>
          <p:spPr>
            <a:xfrm>
              <a:off x="4164904" y="2342365"/>
              <a:ext cx="1835061" cy="1887257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000" b="1" dirty="0">
                  <a:solidFill>
                    <a:schemeClr val="bg1"/>
                  </a:solidFill>
                  <a:latin typeface="Tw Cen MT" panose="020B0602020104020603" pitchFamily="34" charset="0"/>
                </a:rPr>
                <a:t>Participar en la clase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5082434" y="4308006"/>
              <a:ext cx="0" cy="603115"/>
              <a:chOff x="1122121" y="4079519"/>
              <a:chExt cx="0" cy="603115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>
                <a:off x="1122121" y="4079519"/>
                <a:ext cx="0" cy="146139"/>
              </a:xfrm>
              <a:prstGeom prst="line">
                <a:avLst/>
              </a:prstGeom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1122121" y="4310626"/>
                <a:ext cx="0" cy="146139"/>
              </a:xfrm>
              <a:prstGeom prst="line">
                <a:avLst/>
              </a:prstGeom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1122121" y="4536495"/>
                <a:ext cx="0" cy="146139"/>
              </a:xfrm>
              <a:prstGeom prst="line">
                <a:avLst/>
              </a:prstGeom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40" name="Picture 16" descr="http://vetmed.uodiyala.edu.iq/uploads/media/New/Training_ICON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4904" y="4805426"/>
              <a:ext cx="1750736" cy="1750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Group 56"/>
          <p:cNvGrpSpPr/>
          <p:nvPr/>
        </p:nvGrpSpPr>
        <p:grpSpPr>
          <a:xfrm>
            <a:off x="6200382" y="1979103"/>
            <a:ext cx="1841328" cy="3860912"/>
            <a:chOff x="6200382" y="1979103"/>
            <a:chExt cx="1841328" cy="3860912"/>
          </a:xfrm>
        </p:grpSpPr>
        <p:sp>
          <p:nvSpPr>
            <p:cNvPr id="21" name="Flowchart: Connector 20"/>
            <p:cNvSpPr/>
            <p:nvPr/>
          </p:nvSpPr>
          <p:spPr>
            <a:xfrm>
              <a:off x="6200382" y="1979103"/>
              <a:ext cx="1841328" cy="1887257"/>
            </a:xfrm>
            <a:prstGeom prst="flowChartConnector">
              <a:avLst/>
            </a:prstGeom>
            <a:solidFill>
              <a:srgbClr val="CCBF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000" b="1" dirty="0">
                  <a:solidFill>
                    <a:schemeClr val="bg1"/>
                  </a:solidFill>
                  <a:latin typeface="Tw Cen MT" panose="020B0602020104020603" pitchFamily="34" charset="0"/>
                </a:rPr>
                <a:t>Obtener buenos resultados en las pruebas</a:t>
              </a: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7122928" y="3933380"/>
              <a:ext cx="0" cy="603115"/>
              <a:chOff x="1122121" y="4079519"/>
              <a:chExt cx="0" cy="603115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>
                <a:off x="1122121" y="4079519"/>
                <a:ext cx="0" cy="146139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1122121" y="4310626"/>
                <a:ext cx="0" cy="146139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1122121" y="4536495"/>
                <a:ext cx="0" cy="146139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44" name="Picture 20" descr="https://cdnd.icons8.com/wp-content/uploads/2014/09/diploma.png"/>
            <p:cNvPicPr>
              <a:picLocks noChangeAspect="1" noChangeArrowheads="1"/>
            </p:cNvPicPr>
            <p:nvPr/>
          </p:nvPicPr>
          <p:blipFill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3328" y="4620814"/>
              <a:ext cx="1219200" cy="1219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Group 54"/>
          <p:cNvGrpSpPr/>
          <p:nvPr/>
        </p:nvGrpSpPr>
        <p:grpSpPr>
          <a:xfrm>
            <a:off x="2167003" y="1979104"/>
            <a:ext cx="1841325" cy="4047831"/>
            <a:chOff x="2167003" y="1979104"/>
            <a:chExt cx="1841325" cy="4047831"/>
          </a:xfrm>
        </p:grpSpPr>
        <p:sp>
          <p:nvSpPr>
            <p:cNvPr id="19" name="Flowchart: Connector 18"/>
            <p:cNvSpPr/>
            <p:nvPr/>
          </p:nvSpPr>
          <p:spPr>
            <a:xfrm>
              <a:off x="2167003" y="1979104"/>
              <a:ext cx="1841325" cy="1887257"/>
            </a:xfrm>
            <a:prstGeom prst="flowChartConnector">
              <a:avLst/>
            </a:prstGeom>
            <a:solidFill>
              <a:srgbClr val="CCBF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000" b="1" dirty="0">
                  <a:solidFill>
                    <a:schemeClr val="bg1"/>
                  </a:solidFill>
                  <a:latin typeface="Tw Cen MT" panose="020B0602020104020603" pitchFamily="34" charset="0"/>
                </a:rPr>
                <a:t>Recibir buenas calificaciones</a:t>
              </a:r>
              <a:endParaRPr lang="es-CO" sz="2000" dirty="0">
                <a:solidFill>
                  <a:schemeClr val="bg1"/>
                </a:solidFill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3133138" y="3963296"/>
              <a:ext cx="0" cy="603115"/>
              <a:chOff x="1122121" y="4079519"/>
              <a:chExt cx="0" cy="603115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>
                <a:off x="1122121" y="4079519"/>
                <a:ext cx="0" cy="146139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122121" y="4310626"/>
                <a:ext cx="0" cy="146139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122121" y="4536495"/>
                <a:ext cx="0" cy="146139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/>
            <p:cNvGrpSpPr/>
            <p:nvPr/>
          </p:nvGrpSpPr>
          <p:grpSpPr>
            <a:xfrm>
              <a:off x="2440527" y="4612182"/>
              <a:ext cx="1414753" cy="1414753"/>
              <a:chOff x="2380288" y="4644807"/>
              <a:chExt cx="1414753" cy="1414753"/>
            </a:xfrm>
          </p:grpSpPr>
          <p:pic>
            <p:nvPicPr>
              <p:cNvPr id="1050" name="Picture 26" descr="http://www.theaccessproject.org.uk/assets/grades-icon-ede127b63774f204937a5d4bcb0603f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0288" y="4644807"/>
                <a:ext cx="1414753" cy="1414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6" name="Picture 22" descr="http://cdn.mysitemyway.com/etc-mysitemyway/icons/legacy-previews/icons/glossy-black-icons-symbols-shapes/018726-glossy-black-icon-symbols-shapes-smiley-happy2.png"/>
              <p:cNvPicPr>
                <a:picLocks noChangeAspect="1" noChangeArrowheads="1"/>
              </p:cNvPicPr>
              <p:nvPr/>
            </p:nvPicPr>
            <p:blipFill rotWithShape="1">
              <a:blip r:embed="rId9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harpenSoften amount="500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924" t="15953" r="13821" b="14946"/>
              <a:stretch/>
            </p:blipFill>
            <p:spPr bwMode="auto">
              <a:xfrm>
                <a:off x="3147904" y="4838051"/>
                <a:ext cx="383720" cy="3721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0" name="Group 59"/>
          <p:cNvGrpSpPr/>
          <p:nvPr/>
        </p:nvGrpSpPr>
        <p:grpSpPr>
          <a:xfrm>
            <a:off x="10091802" y="1964259"/>
            <a:ext cx="1937360" cy="3768327"/>
            <a:chOff x="10091802" y="2060037"/>
            <a:chExt cx="1937360" cy="3768327"/>
          </a:xfrm>
        </p:grpSpPr>
        <p:sp>
          <p:nvSpPr>
            <p:cNvPr id="23" name="Flowchart: Connector 22"/>
            <p:cNvSpPr/>
            <p:nvPr/>
          </p:nvSpPr>
          <p:spPr>
            <a:xfrm>
              <a:off x="10091802" y="2060037"/>
              <a:ext cx="1937360" cy="1887257"/>
            </a:xfrm>
            <a:prstGeom prst="flowChartConnector">
              <a:avLst/>
            </a:prstGeom>
            <a:solidFill>
              <a:srgbClr val="CCBF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000" b="1" dirty="0">
                  <a:solidFill>
                    <a:schemeClr val="bg1"/>
                  </a:solidFill>
                  <a:latin typeface="Tw Cen MT" panose="020B0602020104020603" pitchFamily="34" charset="0"/>
                </a:rPr>
                <a:t>Completar los trabajos del salón de clases y las tareas</a:t>
              </a:r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11096715" y="4010944"/>
              <a:ext cx="0" cy="603115"/>
              <a:chOff x="1122121" y="4079519"/>
              <a:chExt cx="0" cy="603115"/>
            </a:xfrm>
          </p:grpSpPr>
          <p:cxnSp>
            <p:nvCxnSpPr>
              <p:cNvPr id="50" name="Straight Connector 49"/>
              <p:cNvCxnSpPr/>
              <p:nvPr/>
            </p:nvCxnSpPr>
            <p:spPr>
              <a:xfrm>
                <a:off x="1122121" y="4079519"/>
                <a:ext cx="0" cy="146139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1122121" y="4310626"/>
                <a:ext cx="0" cy="146139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1122121" y="4536495"/>
                <a:ext cx="0" cy="146139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56" name="Picture 32" descr="https://cdn2.iconfinder.com/data/icons/windows-8-metro-style/128/home.png"/>
            <p:cNvPicPr>
              <a:picLocks noChangeAspect="1" noChangeArrowheads="1"/>
            </p:cNvPicPr>
            <p:nvPr/>
          </p:nvPicPr>
          <p:blipFill>
            <a:blip r:embed="rId11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-5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87115" y="4609163"/>
              <a:ext cx="1219200" cy="1219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5-Point Star 1"/>
          <p:cNvSpPr/>
          <p:nvPr/>
        </p:nvSpPr>
        <p:spPr>
          <a:xfrm>
            <a:off x="1519753" y="2070791"/>
            <a:ext cx="739913" cy="697440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5-Point Star 57"/>
          <p:cNvSpPr/>
          <p:nvPr/>
        </p:nvSpPr>
        <p:spPr>
          <a:xfrm>
            <a:off x="3548972" y="2060037"/>
            <a:ext cx="739913" cy="697440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5-Point Star 60"/>
          <p:cNvSpPr/>
          <p:nvPr/>
        </p:nvSpPr>
        <p:spPr>
          <a:xfrm>
            <a:off x="5460469" y="2312979"/>
            <a:ext cx="739913" cy="697440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5-Point Star 61"/>
          <p:cNvSpPr/>
          <p:nvPr/>
        </p:nvSpPr>
        <p:spPr>
          <a:xfrm>
            <a:off x="7516916" y="2024234"/>
            <a:ext cx="739913" cy="697440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5-Point Star 62"/>
          <p:cNvSpPr/>
          <p:nvPr/>
        </p:nvSpPr>
        <p:spPr>
          <a:xfrm>
            <a:off x="9392435" y="2168599"/>
            <a:ext cx="739913" cy="697440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5-Point Star 63"/>
          <p:cNvSpPr/>
          <p:nvPr/>
        </p:nvSpPr>
        <p:spPr>
          <a:xfrm>
            <a:off x="11452087" y="2024234"/>
            <a:ext cx="739913" cy="697440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92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8" grpId="0" animBg="1"/>
      <p:bldP spid="58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dirty="0"/>
            </a:br>
            <a:endParaRPr kumimoji="0" lang="es-CO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0648" y="1890897"/>
            <a:ext cx="8448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O" sz="3600" dirty="0">
                <a:latin typeface="Tw Cen MT" panose="020B0602020104020603" pitchFamily="34" charset="0"/>
              </a:rPr>
              <a:t>Describa tres acciones que puede realizar para estar preparar a los estudiantes para la universidad y las carreras.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17854" y="-268578"/>
            <a:ext cx="10771603" cy="2214826"/>
            <a:chOff x="1017854" y="-268578"/>
            <a:chExt cx="10771603" cy="2214826"/>
          </a:xfrm>
        </p:grpSpPr>
        <p:sp>
          <p:nvSpPr>
            <p:cNvPr id="8" name="TextBox 7"/>
            <p:cNvSpPr txBox="1"/>
            <p:nvPr/>
          </p:nvSpPr>
          <p:spPr>
            <a:xfrm>
              <a:off x="1017854" y="495040"/>
              <a:ext cx="10114249" cy="110799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s-CO" sz="66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haroni" panose="02010803020104030203" pitchFamily="2" charset="-79"/>
                </a:rPr>
                <a:t>Revisemos...</a:t>
              </a:r>
              <a:endParaRPr lang="es-CO" sz="6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endParaRPr>
            </a:p>
          </p:txBody>
        </p:sp>
        <p:pic>
          <p:nvPicPr>
            <p:cNvPr id="9" name="Picture 10" descr="http://www.universitymanage.com/assets/img/icon/exam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62628">
              <a:off x="9539251" y="-268578"/>
              <a:ext cx="2250206" cy="2214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3364625" y="2707177"/>
            <a:ext cx="7996036" cy="4150823"/>
            <a:chOff x="3364625" y="2707177"/>
            <a:chExt cx="7996036" cy="4150823"/>
          </a:xfrm>
        </p:grpSpPr>
        <p:pic>
          <p:nvPicPr>
            <p:cNvPr id="4102" name="Picture 6" descr="http://www.webnovation.com.au/wp-content/uploads/2012/12/1-2-3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6" t="21655" r="5862" b="23172"/>
            <a:stretch/>
          </p:blipFill>
          <p:spPr bwMode="auto">
            <a:xfrm>
              <a:off x="3364625" y="4442832"/>
              <a:ext cx="5168458" cy="2415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 rot="433689">
              <a:off x="8530571" y="2707177"/>
              <a:ext cx="2830090" cy="3084567"/>
              <a:chOff x="8853866" y="1783129"/>
              <a:chExt cx="2830090" cy="3084567"/>
            </a:xfrm>
          </p:grpSpPr>
          <p:pic>
            <p:nvPicPr>
              <p:cNvPr id="15" name="Picture 8" descr="http://cliparts.co/cliparts/pio/9Re/pio9RejiE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88270">
                <a:off x="8853866" y="1783129"/>
                <a:ext cx="2830090" cy="30845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TextBox 15"/>
              <p:cNvSpPr txBox="1"/>
              <p:nvPr/>
            </p:nvSpPr>
            <p:spPr>
              <a:xfrm rot="21166311">
                <a:off x="9315911" y="2520890"/>
                <a:ext cx="200222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5400" b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w Cen MT" panose="020B0602020104020603" pitchFamily="34" charset="0"/>
                  </a:rPr>
                  <a:t>T</a:t>
                </a:r>
                <a:r>
                  <a:rPr lang="es-CO" dirty="0"/>
                  <a:t> </a:t>
                </a:r>
                <a:r>
                  <a:rPr lang="es-CO" sz="5400" b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w Cen MT" panose="020B0602020104020603" pitchFamily="34" charset="0"/>
                  </a:rPr>
                  <a:t>•</a:t>
                </a:r>
                <a:r>
                  <a:rPr lang="es-CO" dirty="0"/>
                  <a:t> </a:t>
                </a:r>
                <a:r>
                  <a:rPr lang="es-CO" sz="5400" b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w Cen MT" panose="020B0602020104020603" pitchFamily="34" charset="0"/>
                  </a:rPr>
                  <a:t>P</a:t>
                </a:r>
                <a:r>
                  <a:rPr lang="es-CO" dirty="0"/>
                  <a:t> </a:t>
                </a:r>
                <a:r>
                  <a:rPr lang="es-CO" sz="5400" b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w Cen MT" panose="020B0602020104020603" pitchFamily="34" charset="0"/>
                  </a:rPr>
                  <a:t>•</a:t>
                </a:r>
                <a:r>
                  <a:rPr lang="es-CO" dirty="0"/>
                  <a:t> </a:t>
                </a:r>
                <a:r>
                  <a:rPr lang="es-CO" sz="5400" b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w Cen MT" panose="020B0602020104020603" pitchFamily="34" charset="0"/>
                  </a:rPr>
                  <a:t>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8755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ughoundpestcontrol.com/images/General/facts_genera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5" t="5500" r="12385" b="14938"/>
          <a:stretch/>
        </p:blipFill>
        <p:spPr bwMode="auto">
          <a:xfrm>
            <a:off x="9836262" y="79036"/>
            <a:ext cx="2203337" cy="239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dirty="0"/>
            </a:br>
            <a:endParaRPr kumimoji="0" lang="es-CO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6254" y="1992981"/>
            <a:ext cx="101142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O" sz="4800" dirty="0">
                <a:latin typeface="Tw Cen MT" panose="020B0602020104020603" pitchFamily="34" charset="0"/>
              </a:rPr>
              <a:t>Las concentraciones con los mejores ingresos incluyen ingeniería, economía y física.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17854" y="495040"/>
            <a:ext cx="10114249" cy="110799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s-CO" sz="6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</a:rPr>
              <a:t>Cosas Interesantes</a:t>
            </a:r>
            <a:endParaRPr lang="es-CO" sz="6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47289" y="6467609"/>
            <a:ext cx="84923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O" sz="1400" b="1" dirty="0">
                <a:solidFill>
                  <a:schemeClr val="tx2"/>
                </a:solidFill>
              </a:rPr>
              <a:t>FUENTE</a:t>
            </a:r>
            <a:r>
              <a:rPr lang="es-CO" sz="1300" b="1" dirty="0">
                <a:solidFill>
                  <a:schemeClr val="tx2"/>
                </a:solidFill>
              </a:rPr>
              <a:t>: </a:t>
            </a:r>
            <a:r>
              <a:rPr lang="es-CO" sz="1300" b="1" i="1" dirty="0">
                <a:solidFill>
                  <a:schemeClr val="tx2"/>
                </a:solidFill>
              </a:rPr>
              <a:t>“THE BEST AND WORST COLLEGE DEGREES BY SALARY” CBS MONEY WATCH.COM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701415" y="4306349"/>
            <a:ext cx="8366126" cy="1742215"/>
            <a:chOff x="904603" y="4140199"/>
            <a:chExt cx="9603397" cy="2044700"/>
          </a:xfrm>
        </p:grpSpPr>
        <p:pic>
          <p:nvPicPr>
            <p:cNvPr id="9" name="Picture 4" descr="http://www.usna.edu/AeroDept/_files/images/Logo-aerospace-sm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603" y="4140199"/>
              <a:ext cx="2118861" cy="2044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://cache4.asset-cache.net/xc/450142599.jpg?v=2&amp;c=IWSAsset&amp;k=2&amp;d=O4dcJ-My6QDU5mKamNgEiyAxRw0CdqiIcdPjFcsD3-4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5210" y="4142913"/>
              <a:ext cx="1852790" cy="1848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http://sustainability.umw.edu/dot/files/2011/06/UMW_econ_dot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0926" y="4294522"/>
              <a:ext cx="1661776" cy="1661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9385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anded Design Blue 16x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TC103457464[[fn=Dividend]]</Template>
  <TotalTime>10117</TotalTime>
  <Words>2612</Words>
  <Application>Microsoft Macintosh PowerPoint</Application>
  <PresentationFormat>Widescreen</PresentationFormat>
  <Paragraphs>529</Paragraphs>
  <Slides>67</Slides>
  <Notes>65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88" baseType="lpstr">
      <vt:lpstr>Aharoni</vt:lpstr>
      <vt:lpstr>Arial</vt:lpstr>
      <vt:lpstr>Arial Black</vt:lpstr>
      <vt:lpstr>Arial Narrow</vt:lpstr>
      <vt:lpstr>Berlin Sans FB</vt:lpstr>
      <vt:lpstr>Calibri</vt:lpstr>
      <vt:lpstr>Copperplate Gothic Bold</vt:lpstr>
      <vt:lpstr>Corbel</vt:lpstr>
      <vt:lpstr>Euphemia</vt:lpstr>
      <vt:lpstr>Franklin Gothic Medium</vt:lpstr>
      <vt:lpstr>Franklin Gothic Medium Cond</vt:lpstr>
      <vt:lpstr>Gisha</vt:lpstr>
      <vt:lpstr>Mistral</vt:lpstr>
      <vt:lpstr>Pristina</vt:lpstr>
      <vt:lpstr>Times</vt:lpstr>
      <vt:lpstr>Times New Roman</vt:lpstr>
      <vt:lpstr>Trebuchet MS</vt:lpstr>
      <vt:lpstr>Tw Cen MT</vt:lpstr>
      <vt:lpstr>Wingdings</vt:lpstr>
      <vt:lpstr>Banded Design Blue 16x9</vt:lpstr>
      <vt:lpstr>Office Theme</vt:lpstr>
      <vt:lpstr>Preparación para la Universidad y las Carreras</vt:lpstr>
      <vt:lpstr>METAS DEL DISTRITO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Promedio de calificaciones  (GPA) Importancia de un GPA competitivo</vt:lpstr>
      <vt:lpstr>Promedio de calificaciones  (GPA) Importancia de un GPA competitivo</vt:lpstr>
      <vt:lpstr>Promedio de Calificaciones (GPA)</vt:lpstr>
      <vt:lpstr>PowerPoint Presentation</vt:lpstr>
      <vt:lpstr>PowerPoint Presentation</vt:lpstr>
      <vt:lpstr>GPA– Promedio de Calificaciones</vt:lpstr>
      <vt:lpstr>Promedio de Calificaciones (GPA)</vt:lpstr>
      <vt:lpstr>PowerPoint Presentation</vt:lpstr>
      <vt:lpstr>PowerPoint Presentation</vt:lpstr>
      <vt:lpstr>PowerPoint Presentation</vt:lpstr>
      <vt:lpstr>PowerPoint Presentation</vt:lpstr>
      <vt:lpstr>¡Comparemos!</vt:lpstr>
      <vt:lpstr>Cursos Avanzados</vt:lpstr>
      <vt:lpstr>Cursos con crédito universitario (AP, por sus siglas en inglés)</vt:lpstr>
      <vt:lpstr>PowerPoint Presentation</vt:lpstr>
      <vt:lpstr>PowerPoint Presentation</vt:lpstr>
      <vt:lpstr>Beneficios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¡El maestro hará la promesa!</vt:lpstr>
      <vt:lpstr>¡Motive a sus familiares para que haga la promesa!</vt:lpstr>
      <vt:lpstr>¡Ahora usted haga la promesa!</vt:lpstr>
      <vt:lpstr>Caja Universitaria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 L. Franco</dc:creator>
  <cp:lastModifiedBy>Camp, Morena</cp:lastModifiedBy>
  <cp:revision>1347</cp:revision>
  <cp:lastPrinted>2017-03-22T22:50:46Z</cp:lastPrinted>
  <dcterms:created xsi:type="dcterms:W3CDTF">2014-08-26T23:51:37Z</dcterms:created>
  <dcterms:modified xsi:type="dcterms:W3CDTF">2020-10-08T22:39:48Z</dcterms:modified>
</cp:coreProperties>
</file>